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webextensions/webextension1.xml" ContentType="application/vnd.ms-office.webextension+xml"/>
  <Override PartName="/ppt/notesSlides/notesSlide54.xml" ContentType="application/vnd.openxmlformats-officedocument.presentationml.notesSlide+xml"/>
  <Override PartName="/ppt/webextensions/webextension2.xml" ContentType="application/vnd.ms-office.webextension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webextensions/webextension3.xml" ContentType="application/vnd.ms-office.webextension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2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274" r:id="rId35"/>
    <p:sldId id="275" r:id="rId36"/>
    <p:sldId id="276" r:id="rId37"/>
    <p:sldId id="277" r:id="rId38"/>
    <p:sldId id="278" r:id="rId39"/>
    <p:sldId id="289" r:id="rId40"/>
    <p:sldId id="290" r:id="rId41"/>
    <p:sldId id="285" r:id="rId42"/>
    <p:sldId id="280" r:id="rId43"/>
    <p:sldId id="281" r:id="rId44"/>
    <p:sldId id="282" r:id="rId45"/>
    <p:sldId id="283" r:id="rId46"/>
    <p:sldId id="284" r:id="rId47"/>
    <p:sldId id="279" r:id="rId48"/>
    <p:sldId id="286" r:id="rId49"/>
    <p:sldId id="287" r:id="rId50"/>
    <p:sldId id="288" r:id="rId51"/>
    <p:sldId id="291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</p:sldIdLst>
  <p:sldSz cx="12192000" cy="6858000"/>
  <p:notesSz cx="6858000" cy="9144000"/>
  <p:embeddedFontLst>
    <p:embeddedFont>
      <p:font typeface="Merriweather Sans" pitchFamily="2" charset="0"/>
      <p:regular r:id="rId63"/>
      <p:bold r:id="rId64"/>
      <p:italic r:id="rId65"/>
      <p:boldItalic r:id="rId66"/>
    </p:embeddedFont>
    <p:embeddedFont>
      <p:font typeface="Open Sans Light" pitchFamily="2" charset="0"/>
      <p:regular r:id="rId67"/>
      <p:italic r:id="rId68"/>
    </p:embeddedFont>
    <p:embeddedFont>
      <p:font typeface="Source Sans Pro" panose="020B050303040302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orient="horz" pos="4201">
          <p15:clr>
            <a:srgbClr val="A4A3A4"/>
          </p15:clr>
        </p15:guide>
        <p15:guide id="3" pos="211">
          <p15:clr>
            <a:srgbClr val="A4A3A4"/>
          </p15:clr>
        </p15:guide>
        <p15:guide id="4" pos="7651">
          <p15:clr>
            <a:srgbClr val="A4A3A4"/>
          </p15:clr>
        </p15:guide>
        <p15:guide id="5" pos="5896">
          <p15:clr>
            <a:srgbClr val="A4A3A4"/>
          </p15:clr>
        </p15:guide>
        <p15:guide id="6" pos="1119">
          <p15:clr>
            <a:srgbClr val="A4A3A4"/>
          </p15:clr>
        </p15:guide>
        <p15:guide id="7" pos="74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9" roundtripDataSignature="AMtx7miNxwDRKWtQbd0gRN3KtJlnWbjW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DD3541-E692-44A3-BCD3-7A5DF2254261}">
  <a:tblStyle styleId="{8CDD3541-E692-44A3-BCD3-7A5DF22542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669788D-E256-4D75-B1D8-4F952961553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4" autoAdjust="0"/>
    <p:restoredTop sz="94652" autoAdjust="0"/>
  </p:normalViewPr>
  <p:slideViewPr>
    <p:cSldViewPr snapToGrid="0">
      <p:cViewPr varScale="1">
        <p:scale>
          <a:sx n="66" d="100"/>
          <a:sy n="66" d="100"/>
        </p:scale>
        <p:origin x="56" y="1408"/>
      </p:cViewPr>
      <p:guideLst>
        <p:guide orient="horz" pos="935"/>
        <p:guide orient="horz" pos="4201"/>
        <p:guide pos="211"/>
        <p:guide pos="7651"/>
        <p:guide pos="5896"/>
        <p:guide pos="1119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885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" name="Google Shape;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4592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1374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8215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7207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8660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81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8422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2249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206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114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708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4475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785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3736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94565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1" name="Google Shape;32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6596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1855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87703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44860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94237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77636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473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30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/>
          <p:nvPr/>
        </p:nvSpPr>
        <p:spPr>
          <a:xfrm>
            <a:off x="0" y="0"/>
            <a:ext cx="4673600" cy="6858000"/>
          </a:xfrm>
          <a:prstGeom prst="rect">
            <a:avLst/>
          </a:prstGeom>
          <a:gradFill>
            <a:gsLst>
              <a:gs pos="0">
                <a:srgbClr val="A2E8A5">
                  <a:alpha val="3921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60" descr="625230611@20102006-2751"/>
          <p:cNvSpPr/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60"/>
          <p:cNvSpPr/>
          <p:nvPr/>
        </p:nvSpPr>
        <p:spPr>
          <a:xfrm>
            <a:off x="6352" y="457200"/>
            <a:ext cx="12185649" cy="107950"/>
          </a:xfrm>
          <a:prstGeom prst="rect">
            <a:avLst/>
          </a:prstGeom>
          <a:gradFill>
            <a:gsLst>
              <a:gs pos="0">
                <a:srgbClr val="A2E8A5"/>
              </a:gs>
              <a:gs pos="100000">
                <a:srgbClr val="0099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0"/>
          <p:cNvSpPr/>
          <p:nvPr/>
        </p:nvSpPr>
        <p:spPr>
          <a:xfrm>
            <a:off x="6352" y="6750050"/>
            <a:ext cx="12185649" cy="107950"/>
          </a:xfrm>
          <a:prstGeom prst="rect">
            <a:avLst/>
          </a:prstGeom>
          <a:gradFill>
            <a:gsLst>
              <a:gs pos="0">
                <a:srgbClr val="A2E8A5"/>
              </a:gs>
              <a:gs pos="100000">
                <a:srgbClr val="0099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0"/>
          <p:cNvSpPr/>
          <p:nvPr/>
        </p:nvSpPr>
        <p:spPr>
          <a:xfrm>
            <a:off x="-23283" y="1700213"/>
            <a:ext cx="4586817" cy="25209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60"/>
          <p:cNvSpPr/>
          <p:nvPr/>
        </p:nvSpPr>
        <p:spPr>
          <a:xfrm>
            <a:off x="4559301" y="1700213"/>
            <a:ext cx="7632700" cy="2520950"/>
          </a:xfrm>
          <a:prstGeom prst="rect">
            <a:avLst/>
          </a:prstGeom>
          <a:gradFill>
            <a:gsLst>
              <a:gs pos="0">
                <a:srgbClr val="008000"/>
              </a:gs>
              <a:gs pos="100000">
                <a:srgbClr val="A9D4A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60"/>
          <p:cNvSpPr txBox="1">
            <a:spLocks noGrp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275"/>
              <a:buFont typeface="Noto Sans Symbols"/>
              <a:buNone/>
              <a:defRPr sz="1700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dt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title"/>
          </p:nvPr>
        </p:nvSpPr>
        <p:spPr>
          <a:xfrm>
            <a:off x="-24680" y="27320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2" name="Google Shape;32;p6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. Texte et contenu" type="txAndObj">
  <p:cSld name="TEXT_AND_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2"/>
          <p:cNvSpPr txBox="1">
            <a:spLocks noGrp="1"/>
          </p:cNvSpPr>
          <p:nvPr>
            <p:ph type="title"/>
          </p:nvPr>
        </p:nvSpPr>
        <p:spPr>
          <a:xfrm>
            <a:off x="609600" y="457201"/>
            <a:ext cx="109728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2"/>
          <p:cNvSpPr txBox="1">
            <a:spLocks noGrp="1"/>
          </p:cNvSpPr>
          <p:nvPr>
            <p:ph type="body" idx="1"/>
          </p:nvPr>
        </p:nvSpPr>
        <p:spPr>
          <a:xfrm>
            <a:off x="609600" y="1557338"/>
            <a:ext cx="5384800" cy="431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body" idx="2"/>
          </p:nvPr>
        </p:nvSpPr>
        <p:spPr>
          <a:xfrm>
            <a:off x="6197600" y="1557338"/>
            <a:ext cx="5384800" cy="431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1FE"/>
            </a:gs>
            <a:gs pos="50000">
              <a:schemeClr val="lt1"/>
            </a:gs>
            <a:gs pos="100000">
              <a:srgbClr val="F0F1FE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59"/>
          <p:cNvSpPr/>
          <p:nvPr/>
        </p:nvSpPr>
        <p:spPr>
          <a:xfrm>
            <a:off x="4271434" y="0"/>
            <a:ext cx="7920567" cy="457200"/>
          </a:xfrm>
          <a:prstGeom prst="rect">
            <a:avLst/>
          </a:prstGeom>
          <a:gradFill>
            <a:gsLst>
              <a:gs pos="0">
                <a:srgbClr val="339966"/>
              </a:gs>
              <a:gs pos="100000">
                <a:srgbClr val="ADD6C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59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971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638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910"/>
              <a:buFont typeface="Noto Sans Symbols"/>
              <a:buChar char="■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980"/>
              <a:buFont typeface="Noto Sans Symbols"/>
              <a:buChar char="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9"/>
          <p:cNvSpPr txBox="1"/>
          <p:nvPr/>
        </p:nvSpPr>
        <p:spPr>
          <a:xfrm>
            <a:off x="10797118" y="84139"/>
            <a:ext cx="1333500" cy="28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EoE</a:t>
            </a:r>
            <a:r>
              <a:rPr lang="fr-FR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/XT&amp;AS/2024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avier.timbeau@ofce.sciences-po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issa.saumtally@sciences-po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i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rbonfootprintofnations.com/" TargetMode="External"/><Relationship Id="rId4" Type="http://schemas.openxmlformats.org/officeDocument/2006/relationships/hyperlink" Target="http://www.worldbank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hs.hal.science/halshs-02655266/documen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fce.sciences-po.fr/pdf-articles/actu/Rapport-OFCE-HCC-2020.pdf" TargetMode="External"/><Relationship Id="rId5" Type="http://schemas.openxmlformats.org/officeDocument/2006/relationships/hyperlink" Target="https://reader.elsevier.com/reader/sd/pii/S0921800922000970?token=E9866BDBAC868FEAA1365C952B07D1196B32DA110C62DC6FDD79A3EE32F771F4D3C048DABCBFEBACE7F27A706BBFD8E0&amp;originRegion=eu-west-1&amp;originCreation=20230328123646" TargetMode="External"/><Relationship Id="rId4" Type="http://schemas.openxmlformats.org/officeDocument/2006/relationships/hyperlink" Target="https://www.nature.com/articles/s41893-022-00955-z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ias-climat.f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yjv-tmZg5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rias-climat.fr/" TargetMode="Externa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art.com/wiki/Wikipedia:Celsius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://www.globalwarmingart.com/sealeve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microsoft.com/office/2011/relationships/webextension" Target="../webextensions/webextension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subTitle" idx="1"/>
          </p:nvPr>
        </p:nvSpPr>
        <p:spPr>
          <a:xfrm>
            <a:off x="4583113" y="4221164"/>
            <a:ext cx="5834062" cy="244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r>
              <a:rPr lang="fr-FR" sz="1800" dirty="0">
                <a:latin typeface="Arial"/>
                <a:ea typeface="Arial"/>
                <a:cs typeface="Arial"/>
                <a:sym typeface="Arial"/>
              </a:rPr>
              <a:t>Xavier Timbeau</a:t>
            </a: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r>
              <a:rPr lang="fr-FR" sz="1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xavier.timbeau@ofce.sciences-po.fr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r>
              <a:rPr lang="fr-FR" sz="1800" dirty="0">
                <a:latin typeface="Arial"/>
                <a:ea typeface="Arial"/>
                <a:cs typeface="Arial"/>
                <a:sym typeface="Arial"/>
              </a:rPr>
              <a:t>Anissa </a:t>
            </a:r>
            <a:r>
              <a:rPr lang="fr-FR" sz="1800" dirty="0" err="1">
                <a:latin typeface="Arial"/>
                <a:ea typeface="Arial"/>
                <a:cs typeface="Arial"/>
                <a:sym typeface="Arial"/>
              </a:rPr>
              <a:t>Saumtally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r>
              <a:rPr lang="fr-FR" sz="1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anissa.saumtally@sciences-po.fr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"/>
          <p:cNvSpPr txBox="1">
            <a:spLocks noGrp="1"/>
          </p:cNvSpPr>
          <p:nvPr>
            <p:ph type="ctrTitle" idx="4294967295"/>
          </p:nvPr>
        </p:nvSpPr>
        <p:spPr>
          <a:xfrm>
            <a:off x="334963" y="1773238"/>
            <a:ext cx="9253537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S5-8. </a:t>
            </a:r>
            <a:r>
              <a:rPr lang="fr-FR" sz="25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Economics</a:t>
            </a:r>
            <a:r>
              <a:rPr lang="fr-FR" sz="2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Environnement</a:t>
            </a:r>
            <a:br>
              <a:rPr lang="fr-FR" sz="2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5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fr-FR" sz="2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Change</a:t>
            </a:r>
            <a:endParaRPr sz="1700" b="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Climate and CO</a:t>
            </a:r>
            <a:r>
              <a:rPr lang="fr-FR" baseline="-25000"/>
              <a:t>2</a:t>
            </a:r>
            <a:r>
              <a:rPr lang="fr-FR"/>
              <a:t> concentration are linked</a:t>
            </a:r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body" idx="1"/>
          </p:nvPr>
        </p:nvSpPr>
        <p:spPr>
          <a:xfrm>
            <a:off x="334963" y="584981"/>
            <a:ext cx="5761037" cy="601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 err="1"/>
              <a:t>Causality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complex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more CO</a:t>
            </a:r>
            <a:r>
              <a:rPr lang="fr-FR" baseline="-25000" dirty="0"/>
              <a:t>2 </a:t>
            </a:r>
            <a:r>
              <a:rPr lang="fr-FR" dirty="0"/>
              <a:t>, the </a:t>
            </a:r>
            <a:r>
              <a:rPr lang="fr-FR" dirty="0" err="1"/>
              <a:t>warmer</a:t>
            </a:r>
            <a:r>
              <a:rPr lang="fr-FR" dirty="0"/>
              <a:t> the </a:t>
            </a:r>
            <a:r>
              <a:rPr lang="fr-FR" dirty="0" err="1"/>
              <a:t>Earth</a:t>
            </a:r>
            <a:r>
              <a:rPr lang="fr-FR" dirty="0"/>
              <a:t> (more GH </a:t>
            </a:r>
            <a:r>
              <a:rPr lang="fr-FR" dirty="0" err="1"/>
              <a:t>effect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</a:t>
            </a:r>
            <a:r>
              <a:rPr lang="fr-FR" dirty="0" err="1"/>
              <a:t>warmer</a:t>
            </a:r>
            <a:r>
              <a:rPr lang="fr-FR" dirty="0"/>
              <a:t> the </a:t>
            </a:r>
            <a:r>
              <a:rPr lang="fr-FR" dirty="0" err="1"/>
              <a:t>earth</a:t>
            </a:r>
            <a:r>
              <a:rPr lang="fr-FR" dirty="0"/>
              <a:t>, the more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transported</a:t>
            </a:r>
            <a:r>
              <a:rPr lang="fr-FR" dirty="0"/>
              <a:t> all </a:t>
            </a:r>
            <a:r>
              <a:rPr lang="fr-FR" dirty="0" err="1"/>
              <a:t>around</a:t>
            </a:r>
            <a:r>
              <a:rPr lang="fr-FR" dirty="0"/>
              <a:t> (more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more </a:t>
            </a:r>
            <a:r>
              <a:rPr lang="fr-FR" dirty="0" err="1"/>
              <a:t>movment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more CO</a:t>
            </a:r>
            <a:r>
              <a:rPr lang="fr-FR" baseline="-25000" dirty="0"/>
              <a:t>2 </a:t>
            </a:r>
            <a:r>
              <a:rPr lang="fr-FR" dirty="0"/>
              <a:t>the more </a:t>
            </a:r>
            <a:r>
              <a:rPr lang="fr-FR" dirty="0" err="1"/>
              <a:t>oceans</a:t>
            </a:r>
            <a:r>
              <a:rPr lang="fr-FR" dirty="0"/>
              <a:t> </a:t>
            </a:r>
            <a:r>
              <a:rPr lang="fr-FR" dirty="0" err="1"/>
              <a:t>absorb</a:t>
            </a:r>
            <a:r>
              <a:rPr lang="fr-FR" dirty="0"/>
              <a:t> CO</a:t>
            </a:r>
            <a:r>
              <a:rPr lang="fr-FR" baseline="-25000" dirty="0"/>
              <a:t>2</a:t>
            </a:r>
            <a:r>
              <a:rPr lang="fr-FR" dirty="0"/>
              <a:t> (the more </a:t>
            </a:r>
            <a:r>
              <a:rPr lang="fr-FR" dirty="0" err="1"/>
              <a:t>acid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</a:t>
            </a:r>
            <a:r>
              <a:rPr lang="fr-FR" dirty="0" err="1"/>
              <a:t>warmer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the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oceans</a:t>
            </a:r>
            <a:r>
              <a:rPr lang="fr-FR" dirty="0"/>
              <a:t> </a:t>
            </a:r>
            <a:r>
              <a:rPr lang="fr-FR" dirty="0" err="1"/>
              <a:t>absorb</a:t>
            </a:r>
            <a:r>
              <a:rPr lang="fr-FR" dirty="0"/>
              <a:t> CO</a:t>
            </a:r>
            <a:r>
              <a:rPr lang="fr-FR" baseline="-25000" dirty="0"/>
              <a:t>2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</a:t>
            </a:r>
            <a:r>
              <a:rPr lang="fr-FR" dirty="0" err="1"/>
              <a:t>warmer</a:t>
            </a:r>
            <a:r>
              <a:rPr lang="fr-FR" dirty="0"/>
              <a:t> the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the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aldedo</a:t>
            </a:r>
            <a:r>
              <a:rPr lang="fr-FR" dirty="0"/>
              <a:t> </a:t>
            </a:r>
            <a:r>
              <a:rPr lang="fr-FR" dirty="0" err="1"/>
              <a:t>reflects</a:t>
            </a:r>
            <a:r>
              <a:rPr lang="fr-FR" dirty="0"/>
              <a:t> </a:t>
            </a:r>
            <a:r>
              <a:rPr lang="fr-FR" dirty="0" err="1"/>
              <a:t>incoming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(</a:t>
            </a:r>
            <a:r>
              <a:rPr lang="fr-FR" dirty="0" err="1"/>
              <a:t>ice</a:t>
            </a:r>
            <a:r>
              <a:rPr lang="fr-FR" dirty="0"/>
              <a:t> caps </a:t>
            </a:r>
            <a:r>
              <a:rPr lang="fr-FR" dirty="0" err="1"/>
              <a:t>melting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</a:t>
            </a:r>
            <a:r>
              <a:rPr lang="fr-FR" dirty="0" err="1"/>
              <a:t>warmer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the more </a:t>
            </a:r>
            <a:r>
              <a:rPr lang="fr-FR" dirty="0" err="1"/>
              <a:t>vegetation</a:t>
            </a:r>
            <a:r>
              <a:rPr lang="fr-FR" dirty="0"/>
              <a:t> (or plancton) </a:t>
            </a:r>
            <a:r>
              <a:rPr lang="fr-FR" dirty="0" err="1"/>
              <a:t>is</a:t>
            </a:r>
            <a:r>
              <a:rPr lang="fr-FR" dirty="0"/>
              <a:t> active, the more CO</a:t>
            </a:r>
            <a:r>
              <a:rPr lang="fr-FR" baseline="-25000" dirty="0"/>
              <a:t>2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absorbed</a:t>
            </a:r>
            <a:r>
              <a:rPr lang="fr-FR" dirty="0"/>
              <a:t> by </a:t>
            </a:r>
            <a:r>
              <a:rPr lang="fr-FR" dirty="0" err="1"/>
              <a:t>biosphere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more </a:t>
            </a:r>
            <a:r>
              <a:rPr lang="fr-FR" dirty="0" err="1"/>
              <a:t>acid</a:t>
            </a:r>
            <a:r>
              <a:rPr lang="fr-FR" dirty="0"/>
              <a:t> are the </a:t>
            </a:r>
            <a:r>
              <a:rPr lang="fr-FR" dirty="0" err="1"/>
              <a:t>oceans</a:t>
            </a:r>
            <a:r>
              <a:rPr lang="fr-FR" dirty="0"/>
              <a:t>, the </a:t>
            </a:r>
            <a:r>
              <a:rPr lang="fr-FR" dirty="0" err="1"/>
              <a:t>less</a:t>
            </a:r>
            <a:r>
              <a:rPr lang="fr-FR" dirty="0"/>
              <a:t> plancton (</a:t>
            </a:r>
            <a:r>
              <a:rPr lang="fr-FR" dirty="0" err="1"/>
              <a:t>given</a:t>
            </a:r>
            <a:r>
              <a:rPr lang="fr-FR" dirty="0"/>
              <a:t> dominant in </a:t>
            </a:r>
            <a:r>
              <a:rPr lang="fr-FR" dirty="0" err="1"/>
              <a:t>current</a:t>
            </a:r>
            <a:r>
              <a:rPr lang="fr-FR" dirty="0"/>
              <a:t> pH condition </a:t>
            </a:r>
            <a:r>
              <a:rPr lang="fr-FR" dirty="0" err="1"/>
              <a:t>species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baseline="30000" dirty="0"/>
              <a:t> </a:t>
            </a:r>
            <a:r>
              <a:rPr lang="fr-FR" dirty="0"/>
              <a:t>More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means</a:t>
            </a:r>
            <a:r>
              <a:rPr lang="fr-FR" dirty="0"/>
              <a:t> more </a:t>
            </a:r>
            <a:r>
              <a:rPr lang="fr-FR" dirty="0" err="1"/>
              <a:t>vegetation</a:t>
            </a:r>
            <a:r>
              <a:rPr lang="fr-FR" dirty="0"/>
              <a:t>, but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vegetation</a:t>
            </a:r>
            <a:r>
              <a:rPr lang="fr-FR" dirty="0"/>
              <a:t>, </a:t>
            </a:r>
            <a:r>
              <a:rPr lang="fr-FR" dirty="0" err="1"/>
              <a:t>younger</a:t>
            </a:r>
            <a:r>
              <a:rPr lang="fr-FR" dirty="0"/>
              <a:t> one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Char char="■"/>
            </a:pPr>
            <a:r>
              <a:rPr lang="fr-FR" dirty="0"/>
              <a:t>Impact on long 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of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ambiguous</a:t>
            </a:r>
            <a:r>
              <a:rPr lang="fr-FR" dirty="0"/>
              <a:t> and </a:t>
            </a:r>
            <a:r>
              <a:rPr lang="fr-FR" dirty="0" err="1"/>
              <a:t>complex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Speed of change </a:t>
            </a:r>
            <a:r>
              <a:rPr lang="fr-FR" dirty="0" err="1"/>
              <a:t>is</a:t>
            </a:r>
            <a:r>
              <a:rPr lang="fr-FR" dirty="0"/>
              <a:t> important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Biosphere</a:t>
            </a:r>
            <a:r>
              <a:rPr lang="fr-FR" dirty="0"/>
              <a:t> can </a:t>
            </a:r>
            <a:r>
              <a:rPr lang="fr-FR" dirty="0" err="1"/>
              <a:t>adapt</a:t>
            </a:r>
            <a:r>
              <a:rPr lang="fr-FR" dirty="0"/>
              <a:t> </a:t>
            </a:r>
            <a:r>
              <a:rPr lang="fr-FR" dirty="0" err="1"/>
              <a:t>differently</a:t>
            </a:r>
            <a:r>
              <a:rPr lang="fr-FR" dirty="0"/>
              <a:t> to fast </a:t>
            </a:r>
            <a:r>
              <a:rPr lang="fr-FR" dirty="0" err="1"/>
              <a:t>changing</a:t>
            </a:r>
            <a:r>
              <a:rPr lang="fr-FR" dirty="0"/>
              <a:t> conditions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In the </a:t>
            </a:r>
            <a:r>
              <a:rPr lang="fr-FR" dirty="0" err="1"/>
              <a:t>past</a:t>
            </a:r>
            <a:r>
              <a:rPr lang="fr-FR" dirty="0"/>
              <a:t> : change in CO</a:t>
            </a:r>
            <a:r>
              <a:rPr lang="fr-FR" baseline="-25000" dirty="0"/>
              <a:t>2 </a:t>
            </a:r>
            <a:r>
              <a:rPr lang="fr-FR" dirty="0"/>
              <a:t>have been </a:t>
            </a:r>
            <a:r>
              <a:rPr lang="fr-FR" dirty="0" err="1"/>
              <a:t>triggered</a:t>
            </a:r>
            <a:r>
              <a:rPr lang="fr-FR" dirty="0"/>
              <a:t> by change in </a:t>
            </a:r>
            <a:r>
              <a:rPr lang="fr-FR" dirty="0" err="1"/>
              <a:t>temperature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Most probable </a:t>
            </a:r>
            <a:r>
              <a:rPr lang="fr-FR" dirty="0" err="1"/>
              <a:t>explanation</a:t>
            </a:r>
            <a:r>
              <a:rPr lang="fr-FR" dirty="0"/>
              <a:t> : </a:t>
            </a:r>
            <a:r>
              <a:rPr lang="fr-FR" dirty="0" err="1"/>
              <a:t>Milankovic</a:t>
            </a:r>
            <a:r>
              <a:rPr lang="fr-FR" dirty="0"/>
              <a:t> cycles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Change in </a:t>
            </a:r>
            <a:r>
              <a:rPr lang="fr-FR" dirty="0" err="1"/>
              <a:t>temperature</a:t>
            </a:r>
            <a:r>
              <a:rPr lang="fr-FR" dirty="0"/>
              <a:t> are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amplified</a:t>
            </a:r>
            <a:r>
              <a:rPr lang="fr-FR" dirty="0"/>
              <a:t> by change in CO</a:t>
            </a:r>
            <a:r>
              <a:rPr lang="fr-FR" baseline="-25000" dirty="0"/>
              <a:t>2</a:t>
            </a:r>
            <a:r>
              <a:rPr lang="fr-FR" dirty="0"/>
              <a:t> (</a:t>
            </a:r>
            <a:r>
              <a:rPr lang="fr-FR" dirty="0" err="1"/>
              <a:t>through</a:t>
            </a:r>
            <a:r>
              <a:rPr lang="fr-FR" dirty="0"/>
              <a:t> GHE)</a:t>
            </a:r>
            <a:endParaRPr dirty="0"/>
          </a:p>
        </p:txBody>
      </p:sp>
      <p:pic>
        <p:nvPicPr>
          <p:cNvPr id="107" name="Google Shape;107;p10" descr="http://econstudentlog.files.wordpress.com/2008/04/phanerozoic_carbon_dioxid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9840" y="1592560"/>
            <a:ext cx="5838848" cy="406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[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] </a:t>
            </a:r>
            <a:r>
              <a:rPr lang="fr-FR" dirty="0" err="1"/>
              <a:t>climate</a:t>
            </a:r>
            <a:r>
              <a:rPr lang="fr-FR" dirty="0"/>
              <a:t> change </a:t>
            </a:r>
            <a:r>
              <a:rPr lang="fr-FR" dirty="0" err="1"/>
              <a:t>had</a:t>
            </a:r>
            <a:r>
              <a:rPr lang="fr-FR" dirty="0"/>
              <a:t> an impact on </a:t>
            </a:r>
            <a:r>
              <a:rPr lang="fr-FR" dirty="0" err="1"/>
              <a:t>civilization</a:t>
            </a:r>
            <a:endParaRPr dirty="0"/>
          </a:p>
        </p:txBody>
      </p:sp>
      <p:sp>
        <p:nvSpPr>
          <p:cNvPr id="113" name="Google Shape;113;p11"/>
          <p:cNvSpPr txBox="1">
            <a:spLocks noGrp="1"/>
          </p:cNvSpPr>
          <p:nvPr>
            <p:ph type="body" idx="1"/>
          </p:nvPr>
        </p:nvSpPr>
        <p:spPr>
          <a:xfrm>
            <a:off x="334963" y="764704"/>
            <a:ext cx="4962525" cy="575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 err="1"/>
              <a:t>Satbilisation</a:t>
            </a:r>
            <a:r>
              <a:rPr lang="fr-FR" sz="2000" dirty="0"/>
              <a:t> of </a:t>
            </a:r>
            <a:r>
              <a:rPr lang="fr-FR" sz="2000" dirty="0" err="1"/>
              <a:t>climate</a:t>
            </a:r>
            <a:r>
              <a:rPr lang="fr-FR" sz="2000" dirty="0"/>
              <a:t> and </a:t>
            </a:r>
            <a:r>
              <a:rPr lang="fr-FR" sz="2000" dirty="0" err="1"/>
              <a:t>civilization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 err="1"/>
              <a:t>Ruddiman</a:t>
            </a:r>
            <a:r>
              <a:rPr lang="fr-FR" sz="1800" dirty="0"/>
              <a:t> </a:t>
            </a:r>
            <a:r>
              <a:rPr lang="fr-FR" sz="1800" dirty="0" err="1"/>
              <a:t>hypothesis</a:t>
            </a:r>
            <a:r>
              <a:rPr lang="fr-FR" sz="1800" dirty="0"/>
              <a:t> </a:t>
            </a:r>
            <a:r>
              <a:rPr lang="fr-FR" sz="1800" dirty="0" err="1"/>
              <a:t>early</a:t>
            </a:r>
            <a:r>
              <a:rPr lang="fr-FR" sz="1800" dirty="0"/>
              <a:t> </a:t>
            </a:r>
            <a:r>
              <a:rPr lang="fr-FR" sz="1800" dirty="0" err="1"/>
              <a:t>anthreopocen</a:t>
            </a:r>
            <a:r>
              <a:rPr lang="fr-FR" sz="1800" dirty="0"/>
              <a:t>, </a:t>
            </a:r>
            <a:r>
              <a:rPr lang="fr-FR" sz="1800" dirty="0" err="1"/>
              <a:t>deforestation</a:t>
            </a:r>
            <a:r>
              <a:rPr lang="fr-FR" sz="1800" dirty="0"/>
              <a:t> </a:t>
            </a:r>
            <a:r>
              <a:rPr lang="fr-FR" sz="1800" dirty="0" err="1"/>
              <a:t>increases</a:t>
            </a:r>
            <a:r>
              <a:rPr lang="fr-FR" sz="1800" dirty="0"/>
              <a:t> CO</a:t>
            </a:r>
            <a:r>
              <a:rPr lang="fr-FR" sz="1800" baseline="-25000" dirty="0"/>
              <a:t>2 </a:t>
            </a:r>
            <a:r>
              <a:rPr lang="fr-FR" sz="1800" dirty="0"/>
              <a:t>and </a:t>
            </a:r>
            <a:r>
              <a:rPr lang="fr-FR" sz="1800" dirty="0" err="1"/>
              <a:t>may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some</a:t>
            </a:r>
            <a:r>
              <a:rPr lang="fr-FR" sz="1800" dirty="0"/>
              <a:t> </a:t>
            </a:r>
            <a:r>
              <a:rPr lang="fr-FR" sz="1800" dirty="0" err="1"/>
              <a:t>other</a:t>
            </a:r>
            <a:r>
              <a:rPr lang="fr-FR" sz="1800" dirty="0"/>
              <a:t> GHG</a:t>
            </a:r>
            <a:r>
              <a:rPr lang="fr-FR" sz="1800" baseline="-25000" dirty="0"/>
              <a:t> </a:t>
            </a:r>
            <a:endParaRPr dirty="0"/>
          </a:p>
          <a:p>
            <a:pPr marL="742950" lvl="1" indent="-19430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/>
              <a:t>The </a:t>
            </a:r>
            <a:r>
              <a:rPr lang="fr-FR" sz="2000" dirty="0" err="1"/>
              <a:t>peak</a:t>
            </a:r>
            <a:r>
              <a:rPr lang="fr-FR" sz="2000" dirty="0"/>
              <a:t> of the Roman Empire </a:t>
            </a:r>
            <a:r>
              <a:rPr lang="fr-FR" sz="2000" dirty="0" err="1"/>
              <a:t>was</a:t>
            </a:r>
            <a:r>
              <a:rPr lang="fr-FR" sz="2000" dirty="0"/>
              <a:t> a warm </a:t>
            </a:r>
            <a:r>
              <a:rPr lang="fr-FR" sz="2000" dirty="0" err="1"/>
              <a:t>period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One </a:t>
            </a:r>
            <a:r>
              <a:rPr lang="fr-FR" sz="1800" dirty="0" err="1"/>
              <a:t>could</a:t>
            </a:r>
            <a:r>
              <a:rPr lang="fr-FR" sz="1800" dirty="0"/>
              <a:t> </a:t>
            </a:r>
            <a:r>
              <a:rPr lang="fr-FR" sz="1800" dirty="0" err="1"/>
              <a:t>grow</a:t>
            </a:r>
            <a:r>
              <a:rPr lang="fr-FR" sz="1800" dirty="0"/>
              <a:t> </a:t>
            </a:r>
            <a:r>
              <a:rPr lang="fr-FR" sz="1800" dirty="0" err="1"/>
              <a:t>wine</a:t>
            </a:r>
            <a:r>
              <a:rPr lang="fr-FR" sz="1800" dirty="0"/>
              <a:t> in Great </a:t>
            </a:r>
            <a:r>
              <a:rPr lang="fr-FR" sz="1800" dirty="0" err="1"/>
              <a:t>Britain</a:t>
            </a:r>
            <a:r>
              <a:rPr lang="fr-FR" sz="1800" dirty="0"/>
              <a:t> (or Danemark)</a:t>
            </a:r>
            <a:endParaRPr dirty="0"/>
          </a:p>
          <a:p>
            <a:pPr marL="742950" lvl="1" indent="-19430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 err="1"/>
              <a:t>Dark</a:t>
            </a:r>
            <a:r>
              <a:rPr lang="fr-FR" sz="2000" dirty="0"/>
              <a:t> </a:t>
            </a:r>
            <a:r>
              <a:rPr lang="fr-FR" sz="2000" dirty="0" err="1"/>
              <a:t>ages</a:t>
            </a:r>
            <a:r>
              <a:rPr lang="fr-FR" sz="2000" dirty="0"/>
              <a:t> </a:t>
            </a:r>
            <a:r>
              <a:rPr lang="fr-FR" sz="2000" dirty="0" err="1"/>
              <a:t>were</a:t>
            </a:r>
            <a:r>
              <a:rPr lang="fr-FR" sz="2000" dirty="0"/>
              <a:t> a cold </a:t>
            </a:r>
            <a:r>
              <a:rPr lang="fr-FR" sz="2000" dirty="0" err="1"/>
              <a:t>period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Little Ice Age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The French Revolution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linked</a:t>
            </a:r>
            <a:r>
              <a:rPr lang="fr-FR" sz="1800" dirty="0"/>
              <a:t> to </a:t>
            </a:r>
            <a:r>
              <a:rPr lang="fr-FR" sz="1800" dirty="0" err="1"/>
              <a:t>bad</a:t>
            </a:r>
            <a:r>
              <a:rPr lang="fr-FR" sz="1800" dirty="0"/>
              <a:t> </a:t>
            </a:r>
            <a:r>
              <a:rPr lang="fr-FR" sz="1800" dirty="0" err="1"/>
              <a:t>weather</a:t>
            </a:r>
            <a:r>
              <a:rPr lang="fr-FR" sz="1800" dirty="0"/>
              <a:t> and </a:t>
            </a:r>
            <a:r>
              <a:rPr lang="fr-FR" sz="1800" dirty="0" err="1"/>
              <a:t>crops</a:t>
            </a:r>
            <a:r>
              <a:rPr lang="fr-FR" sz="1800" dirty="0"/>
              <a:t> (due to cold and </a:t>
            </a:r>
            <a:r>
              <a:rPr lang="fr-FR" sz="1800" dirty="0" err="1"/>
              <a:t>rainy</a:t>
            </a:r>
            <a:r>
              <a:rPr lang="fr-FR" sz="1800" dirty="0"/>
              <a:t> </a:t>
            </a:r>
            <a:r>
              <a:rPr lang="fr-FR" sz="1800" dirty="0" err="1"/>
              <a:t>summers</a:t>
            </a:r>
            <a:r>
              <a:rPr lang="fr-FR" sz="1800" dirty="0"/>
              <a:t>)</a:t>
            </a:r>
            <a:endParaRPr dirty="0"/>
          </a:p>
          <a:p>
            <a:pPr marL="742950" lvl="1" indent="-22479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None/>
            </a:pPr>
            <a:endParaRPr sz="1200" dirty="0"/>
          </a:p>
        </p:txBody>
      </p:sp>
      <p:pic>
        <p:nvPicPr>
          <p:cNvPr id="114" name="Google Shape;114;p11" descr="http://www2.ggl.ulaval.ca/personnel/bourque/s3/3.40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7489" y="1340644"/>
            <a:ext cx="5335587" cy="4176713"/>
          </a:xfrm>
          <a:prstGeom prst="rect">
            <a:avLst/>
          </a:prstGeom>
          <a:solidFill>
            <a:schemeClr val="lt1">
              <a:alpha val="72941"/>
            </a:schemeClr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 change ?</a:t>
            </a:r>
            <a:endParaRPr dirty="0"/>
          </a:p>
        </p:txBody>
      </p:sp>
      <p:pic>
        <p:nvPicPr>
          <p:cNvPr id="120" name="Google Shape;120;p12" descr="xkcd: 4.5 Degre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480" y="457200"/>
            <a:ext cx="8642350" cy="639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Art </a:t>
            </a:r>
            <a:r>
              <a:rPr lang="fr-FR" dirty="0" err="1"/>
              <a:t>commentary</a:t>
            </a:r>
            <a:r>
              <a:rPr lang="fr-FR" dirty="0"/>
              <a:t> quiz!</a:t>
            </a:r>
            <a:endParaRPr dirty="0"/>
          </a:p>
        </p:txBody>
      </p:sp>
      <p:pic>
        <p:nvPicPr>
          <p:cNvPr id="126" name="Google Shape;126;p13" title="Wooclap - Make learning awes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8088" y="457200"/>
            <a:ext cx="5138936" cy="6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 descr="http://www.artfund.org/assets/image/artwork/enlarged/000975_001036_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412776"/>
            <a:ext cx="6888088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 few </a:t>
            </a:r>
            <a:r>
              <a:rPr lang="fr-FR" dirty="0" err="1"/>
              <a:t>degrees</a:t>
            </a:r>
            <a:r>
              <a:rPr lang="fr-FR" dirty="0"/>
              <a:t> </a:t>
            </a:r>
            <a:r>
              <a:rPr lang="fr-FR" dirty="0" err="1"/>
              <a:t>matters</a:t>
            </a:r>
            <a:r>
              <a:rPr lang="fr-FR" dirty="0"/>
              <a:t>!</a:t>
            </a:r>
            <a:endParaRPr dirty="0"/>
          </a:p>
        </p:txBody>
      </p:sp>
      <p:pic>
        <p:nvPicPr>
          <p:cNvPr id="133" name="Google Shape;133;p14" descr="http://www.artfund.org/assets/image/artwork/enlarged/000975_001036_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0214"/>
            <a:ext cx="7174298" cy="4596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/>
          <p:nvPr/>
        </p:nvSpPr>
        <p:spPr>
          <a:xfrm>
            <a:off x="263352" y="5736620"/>
            <a:ext cx="90889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Frozen Thames</a:t>
            </a:r>
            <a:r>
              <a:rPr lang="fr-F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1677, Abraham Hondius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4" title="Wooclap - Make learning awes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298" y="442641"/>
            <a:ext cx="4994920" cy="6415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 few </a:t>
            </a:r>
            <a:r>
              <a:rPr lang="fr-FR" dirty="0" err="1"/>
              <a:t>degrees</a:t>
            </a:r>
            <a:r>
              <a:rPr lang="fr-FR" dirty="0"/>
              <a:t> </a:t>
            </a:r>
            <a:r>
              <a:rPr lang="fr-FR" dirty="0" err="1"/>
              <a:t>matters</a:t>
            </a:r>
            <a:r>
              <a:rPr lang="fr-FR" dirty="0"/>
              <a:t> : </a:t>
            </a:r>
            <a:r>
              <a:rPr lang="fr-FR" dirty="0" err="1"/>
              <a:t>Consequences</a:t>
            </a:r>
            <a:endParaRPr dirty="0"/>
          </a:p>
        </p:txBody>
      </p:sp>
      <p:pic>
        <p:nvPicPr>
          <p:cNvPr id="141" name="Google Shape;141;p15" descr="http://www.artfund.org/assets/image/artwork/enlarged/000975_001036_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0235" y="1677978"/>
            <a:ext cx="4856395" cy="311137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/>
        </p:nvSpPr>
        <p:spPr>
          <a:xfrm>
            <a:off x="7466369" y="4825736"/>
            <a:ext cx="70255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Frozen Thames</a:t>
            </a:r>
            <a:r>
              <a:rPr lang="fr-F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1677, Abraham Hondius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5" title="Wooclap - Make learning awes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2" y="457200"/>
            <a:ext cx="7241776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Consequences</a:t>
            </a:r>
            <a:r>
              <a:rPr lang="fr-FR" dirty="0"/>
              <a:t> of </a:t>
            </a:r>
            <a:r>
              <a:rPr lang="fr-FR" dirty="0" err="1"/>
              <a:t>climate</a:t>
            </a:r>
            <a:r>
              <a:rPr lang="fr-FR" dirty="0"/>
              <a:t> change… are </a:t>
            </a:r>
            <a:r>
              <a:rPr lang="fr-FR" dirty="0" err="1"/>
              <a:t>huge</a:t>
            </a:r>
            <a:r>
              <a:rPr lang="fr-FR" dirty="0"/>
              <a:t> and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partially</a:t>
            </a:r>
            <a:r>
              <a:rPr lang="fr-FR" dirty="0"/>
              <a:t> </a:t>
            </a:r>
            <a:r>
              <a:rPr lang="fr-FR" dirty="0" err="1"/>
              <a:t>known</a:t>
            </a:r>
            <a:endParaRPr dirty="0"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310439" y="547485"/>
            <a:ext cx="5779975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 err="1"/>
              <a:t>Since</a:t>
            </a:r>
            <a:r>
              <a:rPr lang="fr-FR" dirty="0"/>
              <a:t> 10k </a:t>
            </a:r>
            <a:r>
              <a:rPr lang="fr-FR" dirty="0" err="1"/>
              <a:t>years</a:t>
            </a:r>
            <a:r>
              <a:rPr lang="fr-FR" dirty="0"/>
              <a:t>,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thand</a:t>
            </a:r>
            <a:r>
              <a:rPr lang="fr-FR" dirty="0"/>
              <a:t> 250ppm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Since</a:t>
            </a:r>
            <a:r>
              <a:rPr lang="fr-FR" dirty="0"/>
              <a:t> 400k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300ppm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Today</a:t>
            </a:r>
            <a:r>
              <a:rPr lang="fr-FR" dirty="0"/>
              <a:t> 430 ppm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450 ppm </a:t>
            </a:r>
            <a:r>
              <a:rPr lang="fr-FR" dirty="0" err="1"/>
              <a:t>equals</a:t>
            </a:r>
            <a:r>
              <a:rPr lang="fr-FR" dirty="0"/>
              <a:t> (approx.) +2.1°C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Beyond 450 ppm no </a:t>
            </a:r>
            <a:r>
              <a:rPr lang="fr-FR" dirty="0" err="1"/>
              <a:t>ice</a:t>
            </a:r>
            <a:r>
              <a:rPr lang="fr-FR" dirty="0"/>
              <a:t> caps (in </a:t>
            </a:r>
            <a:r>
              <a:rPr lang="fr-FR" dirty="0" err="1"/>
              <a:t>some</a:t>
            </a:r>
            <a:r>
              <a:rPr lang="fr-FR" dirty="0"/>
              <a:t> time)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Non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Ocean</a:t>
            </a:r>
            <a:r>
              <a:rPr lang="fr-FR" dirty="0"/>
              <a:t> temp. can </a:t>
            </a:r>
            <a:r>
              <a:rPr lang="fr-FR" dirty="0" err="1"/>
              <a:t>modifiy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transport (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in the North)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Release of </a:t>
            </a:r>
            <a:r>
              <a:rPr lang="fr-FR" dirty="0" err="1"/>
              <a:t>Methane</a:t>
            </a:r>
            <a:r>
              <a:rPr lang="fr-FR" dirty="0"/>
              <a:t> </a:t>
            </a:r>
            <a:r>
              <a:rPr lang="fr-FR" dirty="0" err="1"/>
              <a:t>trapped</a:t>
            </a:r>
            <a:r>
              <a:rPr lang="fr-FR" dirty="0"/>
              <a:t> in permafrost </a:t>
            </a:r>
            <a:r>
              <a:rPr lang="fr-FR" dirty="0" err="1"/>
              <a:t>permafrost</a:t>
            </a:r>
            <a:r>
              <a:rPr lang="fr-FR" dirty="0"/>
              <a:t> (500 Gt eq. CO2)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Release of </a:t>
            </a:r>
            <a:r>
              <a:rPr lang="fr-FR" dirty="0" err="1"/>
              <a:t>methane</a:t>
            </a:r>
            <a:r>
              <a:rPr lang="fr-FR" dirty="0"/>
              <a:t> </a:t>
            </a:r>
            <a:r>
              <a:rPr lang="fr-FR" dirty="0" err="1"/>
              <a:t>trapped</a:t>
            </a:r>
            <a:r>
              <a:rPr lang="fr-FR" dirty="0"/>
              <a:t> in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ocean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Gulf </a:t>
            </a:r>
            <a:r>
              <a:rPr lang="fr-FR" dirty="0" err="1"/>
              <a:t>stream</a:t>
            </a:r>
            <a:r>
              <a:rPr lang="fr-FR" dirty="0"/>
              <a:t> perturbation (the Day </a:t>
            </a:r>
            <a:r>
              <a:rPr lang="fr-FR" dirty="0" err="1"/>
              <a:t>After</a:t>
            </a:r>
            <a:r>
              <a:rPr lang="fr-FR" dirty="0"/>
              <a:t>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 err="1"/>
              <a:t>Uncertainty</a:t>
            </a:r>
            <a:r>
              <a:rPr lang="fr-FR" dirty="0"/>
              <a:t> (</a:t>
            </a:r>
            <a:r>
              <a:rPr lang="fr-FR" dirty="0" err="1"/>
              <a:t>unkonwn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Carbon </a:t>
            </a:r>
            <a:r>
              <a:rPr lang="fr-FR" dirty="0" err="1"/>
              <a:t>sink</a:t>
            </a:r>
            <a:r>
              <a:rPr lang="fr-FR" dirty="0"/>
              <a:t> </a:t>
            </a:r>
            <a:r>
              <a:rPr lang="fr-FR" dirty="0" err="1"/>
              <a:t>retroaction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Impact on long 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(</a:t>
            </a:r>
            <a:r>
              <a:rPr lang="fr-FR" dirty="0" err="1"/>
              <a:t>forest</a:t>
            </a:r>
            <a:r>
              <a:rPr lang="fr-FR" dirty="0"/>
              <a:t>, </a:t>
            </a:r>
            <a:r>
              <a:rPr lang="fr-FR" dirty="0" err="1"/>
              <a:t>shell</a:t>
            </a:r>
            <a:r>
              <a:rPr lang="fr-FR" dirty="0"/>
              <a:t> formation, etc…)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Many</a:t>
            </a:r>
            <a:r>
              <a:rPr lang="fr-FR" dirty="0"/>
              <a:t> more : </a:t>
            </a:r>
            <a:r>
              <a:rPr lang="fr-FR" dirty="0" err="1"/>
              <a:t>we</a:t>
            </a:r>
            <a:r>
              <a:rPr lang="fr-FR" dirty="0"/>
              <a:t> do not have </a:t>
            </a:r>
            <a:r>
              <a:rPr lang="fr-FR" dirty="0" err="1"/>
              <a:t>such</a:t>
            </a:r>
            <a:r>
              <a:rPr lang="fr-FR" dirty="0"/>
              <a:t> an </a:t>
            </a:r>
            <a:r>
              <a:rPr lang="fr-FR" dirty="0" err="1"/>
              <a:t>experiment</a:t>
            </a:r>
            <a:r>
              <a:rPr lang="fr-FR" dirty="0"/>
              <a:t> of a quick </a:t>
            </a:r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carbon</a:t>
            </a:r>
            <a:r>
              <a:rPr lang="fr-FR" dirty="0"/>
              <a:t> concentration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Char char="■"/>
            </a:pPr>
            <a:r>
              <a:rPr lang="fr-FR" dirty="0" err="1"/>
              <a:t>Specific</a:t>
            </a:r>
            <a:r>
              <a:rPr lang="fr-FR" dirty="0"/>
              <a:t> process </a:t>
            </a:r>
            <a:r>
              <a:rPr lang="fr-FR" dirty="0" err="1"/>
              <a:t>may</a:t>
            </a:r>
            <a:r>
              <a:rPr lang="fr-FR" dirty="0"/>
              <a:t> set up</a:t>
            </a:r>
            <a:endParaRPr dirty="0"/>
          </a:p>
          <a:p>
            <a:pPr marL="342900" lvl="0" indent="-266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697" y="5075253"/>
            <a:ext cx="5675750" cy="1784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/>
          <p:nvPr/>
        </p:nvSpPr>
        <p:spPr>
          <a:xfrm>
            <a:off x="10584093" y="5543160"/>
            <a:ext cx="1607907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-FR" sz="7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Steffen, W., Rockström, J., Richardson, K., Lenton, T. M., Folke, C., Liverman, D., … Schellnhuber, H. J. (2018). Trajectories of the Earth System in the Anthropocene. </a:t>
            </a:r>
            <a:r>
              <a:rPr lang="fr-FR" sz="7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Proceedings of the National Academy of Sciences of the United States of America</a:t>
            </a:r>
            <a:r>
              <a:rPr lang="fr-FR" sz="7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700" b="0" i="1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115</a:t>
            </a:r>
            <a:r>
              <a:rPr lang="fr-FR" sz="7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(33), 8252–8259. https://doi.org/10.1073/pnas.1810141115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0096" y="4377701"/>
            <a:ext cx="3672408" cy="244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3046" y="451159"/>
            <a:ext cx="6080961" cy="376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Anthropogenic</a:t>
            </a:r>
            <a:r>
              <a:rPr lang="fr-FR" dirty="0"/>
              <a:t> forcing and scenarios</a:t>
            </a:r>
            <a:endParaRPr dirty="0"/>
          </a:p>
        </p:txBody>
      </p:sp>
      <p:pic>
        <p:nvPicPr>
          <p:cNvPr id="159" name="Google Shape;159;p17" descr="Greg Perry: Climate change | The St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128" y="476672"/>
            <a:ext cx="3831789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12" y="457200"/>
            <a:ext cx="5164188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4300664"/>
            <a:ext cx="6082622" cy="255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Carbon budget</a:t>
            </a:r>
            <a:endParaRPr dirty="0"/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0228" y="534926"/>
            <a:ext cx="7771543" cy="613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 :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summarized</a:t>
            </a:r>
            <a:r>
              <a:rPr lang="fr-FR" dirty="0"/>
              <a:t> in one </a:t>
            </a:r>
            <a:r>
              <a:rPr lang="fr-FR" dirty="0" err="1"/>
              <a:t>target</a:t>
            </a:r>
            <a:endParaRPr dirty="0"/>
          </a:p>
        </p:txBody>
      </p:sp>
      <p:sp>
        <p:nvSpPr>
          <p:cNvPr id="310" name="Google Shape;310;p46"/>
          <p:cNvSpPr txBox="1">
            <a:spLocks noGrp="1"/>
          </p:cNvSpPr>
          <p:nvPr>
            <p:ph type="body" idx="1"/>
          </p:nvPr>
        </p:nvSpPr>
        <p:spPr>
          <a:xfrm>
            <a:off x="334963" y="620688"/>
            <a:ext cx="7056300" cy="6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stay</a:t>
            </a:r>
            <a:r>
              <a:rPr lang="fr-FR" dirty="0"/>
              <a:t> a long time in the </a:t>
            </a:r>
            <a:r>
              <a:rPr lang="fr-FR" dirty="0" err="1"/>
              <a:t>atmosphere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a century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eCO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by </a:t>
            </a:r>
            <a:r>
              <a:rPr lang="fr-FR" dirty="0" err="1"/>
              <a:t>considering</a:t>
            </a:r>
            <a:r>
              <a:rPr lang="fr-FR" dirty="0"/>
              <a:t> GH power </a:t>
            </a:r>
            <a:r>
              <a:rPr lang="fr-FR" dirty="0" err="1"/>
              <a:t>crossed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persistence</a:t>
            </a:r>
            <a:r>
              <a:rPr lang="fr-FR" dirty="0"/>
              <a:t> : a flow of </a:t>
            </a:r>
            <a:r>
              <a:rPr lang="fr-FR" dirty="0" err="1"/>
              <a:t>emission</a:t>
            </a:r>
            <a:r>
              <a:rPr lang="fr-FR" dirty="0"/>
              <a:t> of </a:t>
            </a:r>
            <a:r>
              <a:rPr lang="fr-FR" dirty="0" err="1"/>
              <a:t>any</a:t>
            </a:r>
            <a:r>
              <a:rPr lang="fr-FR" dirty="0"/>
              <a:t> GHG (</a:t>
            </a:r>
            <a:r>
              <a:rPr lang="fr-FR" dirty="0" err="1"/>
              <a:t>including</a:t>
            </a:r>
            <a:r>
              <a:rPr lang="fr-FR" dirty="0"/>
              <a:t> water </a:t>
            </a:r>
            <a:r>
              <a:rPr lang="fr-FR" dirty="0" err="1"/>
              <a:t>vapor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converted</a:t>
            </a:r>
            <a:r>
              <a:rPr lang="fr-FR" dirty="0"/>
              <a:t> in the </a:t>
            </a:r>
            <a:r>
              <a:rPr lang="fr-FR" dirty="0" err="1"/>
              <a:t>equivalent</a:t>
            </a:r>
            <a:r>
              <a:rPr lang="fr-FR" dirty="0"/>
              <a:t> flow of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regarding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impact on GHE for 100 </a:t>
            </a:r>
            <a:r>
              <a:rPr lang="fr-FR" dirty="0" err="1"/>
              <a:t>years</a:t>
            </a:r>
            <a:r>
              <a:rPr lang="fr-FR" dirty="0"/>
              <a:t>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The </a:t>
            </a:r>
            <a:r>
              <a:rPr lang="fr-FR" dirty="0" err="1"/>
              <a:t>planet</a:t>
            </a:r>
            <a:r>
              <a:rPr lang="fr-FR" dirty="0"/>
              <a:t> has a certain </a:t>
            </a:r>
            <a:r>
              <a:rPr lang="fr-FR" dirty="0" err="1"/>
              <a:t>capacity</a:t>
            </a:r>
            <a:r>
              <a:rPr lang="fr-FR" dirty="0"/>
              <a:t> to </a:t>
            </a:r>
            <a:r>
              <a:rPr lang="fr-FR" dirty="0" err="1"/>
              <a:t>absorb</a:t>
            </a:r>
            <a:r>
              <a:rPr lang="fr-FR" dirty="0"/>
              <a:t> CO</a:t>
            </a:r>
            <a:r>
              <a:rPr lang="fr-FR" baseline="-25000" dirty="0"/>
              <a:t>2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oceans</a:t>
            </a:r>
            <a:r>
              <a:rPr lang="fr-FR" dirty="0"/>
              <a:t> (</a:t>
            </a:r>
            <a:r>
              <a:rPr lang="fr-FR" dirty="0" err="1"/>
              <a:t>Revelle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, </a:t>
            </a:r>
            <a:r>
              <a:rPr lang="fr-FR" dirty="0" err="1"/>
              <a:t>implying</a:t>
            </a:r>
            <a:r>
              <a:rPr lang="fr-FR" dirty="0"/>
              <a:t> acidification), </a:t>
            </a:r>
            <a:r>
              <a:rPr lang="fr-FR" dirty="0" err="1"/>
              <a:t>forests&amp;biosphere</a:t>
            </a:r>
            <a:r>
              <a:rPr lang="fr-FR" dirty="0"/>
              <a:t>;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Char char="■"/>
            </a:pPr>
            <a:r>
              <a:rPr lang="fr-FR" dirty="0"/>
              <a:t>know in </a:t>
            </a:r>
            <a:r>
              <a:rPr lang="fr-FR" dirty="0" err="1"/>
              <a:t>present</a:t>
            </a:r>
            <a:r>
              <a:rPr lang="fr-FR" dirty="0"/>
              <a:t> conditions, </a:t>
            </a:r>
            <a:r>
              <a:rPr lang="fr-FR" dirty="0" err="1"/>
              <a:t>uncertain</a:t>
            </a:r>
            <a:r>
              <a:rPr lang="fr-FR" dirty="0"/>
              <a:t> in </a:t>
            </a:r>
            <a:r>
              <a:rPr lang="fr-FR" dirty="0" err="1"/>
              <a:t>changing</a:t>
            </a:r>
            <a:r>
              <a:rPr lang="fr-FR" dirty="0"/>
              <a:t> </a:t>
            </a:r>
            <a:r>
              <a:rPr lang="fr-FR" dirty="0" err="1"/>
              <a:t>ones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b="1" dirty="0"/>
              <a:t>If </a:t>
            </a:r>
            <a:r>
              <a:rPr lang="fr-FR" b="1" dirty="0" err="1"/>
              <a:t>we</a:t>
            </a:r>
            <a:r>
              <a:rPr lang="fr-FR" b="1" dirty="0"/>
              <a:t> </a:t>
            </a:r>
            <a:r>
              <a:rPr lang="fr-FR" b="1" dirty="0" err="1"/>
              <a:t>don’t</a:t>
            </a:r>
            <a:r>
              <a:rPr lang="fr-FR" b="1" dirty="0"/>
              <a:t> </a:t>
            </a:r>
            <a:r>
              <a:rPr lang="fr-FR" b="1" dirty="0" err="1"/>
              <a:t>want</a:t>
            </a:r>
            <a:r>
              <a:rPr lang="fr-FR" b="1" dirty="0"/>
              <a:t> to go over 450 ppm, </a:t>
            </a:r>
            <a:r>
              <a:rPr lang="fr-FR" b="1" dirty="0" err="1"/>
              <a:t>then</a:t>
            </a:r>
            <a:r>
              <a:rPr lang="fr-FR" b="1" dirty="0"/>
              <a:t> by 2100 </a:t>
            </a:r>
            <a:r>
              <a:rPr lang="fr-FR" b="1" dirty="0" err="1"/>
              <a:t>we</a:t>
            </a:r>
            <a:r>
              <a:rPr lang="fr-FR" b="1" dirty="0"/>
              <a:t> have to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around</a:t>
            </a:r>
            <a:r>
              <a:rPr lang="fr-FR" b="1" dirty="0"/>
              <a:t> 10 GtCO</a:t>
            </a:r>
            <a:r>
              <a:rPr lang="fr-FR" b="1" baseline="-25000" dirty="0"/>
              <a:t>2</a:t>
            </a:r>
            <a:r>
              <a:rPr lang="fr-FR" b="1" dirty="0"/>
              <a:t>/y (cumulative </a:t>
            </a:r>
            <a:r>
              <a:rPr lang="fr-FR" b="1" dirty="0" err="1"/>
              <a:t>emission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pre-ind</a:t>
            </a:r>
            <a:r>
              <a:rPr lang="fr-FR" b="1" dirty="0"/>
              <a:t> to 2100 no more </a:t>
            </a:r>
            <a:r>
              <a:rPr lang="fr-FR" b="1" dirty="0" err="1"/>
              <a:t>than</a:t>
            </a:r>
            <a:r>
              <a:rPr lang="fr-FR" b="1" dirty="0"/>
              <a:t> 2 000 GtCO</a:t>
            </a:r>
            <a:r>
              <a:rPr lang="fr-FR" b="1" baseline="-25000" dirty="0"/>
              <a:t>2 </a:t>
            </a:r>
            <a:r>
              <a:rPr lang="fr-FR" b="1" dirty="0"/>
              <a:t>[</a:t>
            </a:r>
            <a:r>
              <a:rPr lang="fr-FR" b="1" dirty="0" err="1"/>
              <a:t>carbon</a:t>
            </a:r>
            <a:r>
              <a:rPr lang="fr-FR" b="1" dirty="0"/>
              <a:t> budget])</a:t>
            </a:r>
            <a:endParaRPr b="1" baseline="-25000"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450 ppm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large change in </a:t>
            </a:r>
            <a:r>
              <a:rPr lang="fr-FR" dirty="0" err="1"/>
              <a:t>climate</a:t>
            </a:r>
            <a:r>
              <a:rPr lang="fr-FR" dirty="0"/>
              <a:t>	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Although</a:t>
            </a:r>
            <a:r>
              <a:rPr lang="fr-FR" dirty="0"/>
              <a:t> mitigation </a:t>
            </a:r>
            <a:r>
              <a:rPr lang="fr-FR" dirty="0" err="1"/>
              <a:t>is</a:t>
            </a:r>
            <a:r>
              <a:rPr lang="fr-FR" dirty="0"/>
              <a:t> possible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James Hansen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advocating</a:t>
            </a:r>
            <a:r>
              <a:rPr lang="fr-FR" dirty="0"/>
              <a:t> </a:t>
            </a:r>
            <a:r>
              <a:rPr lang="fr-FR" dirty="0" err="1"/>
              <a:t>ofr</a:t>
            </a:r>
            <a:r>
              <a:rPr lang="fr-FR" dirty="0"/>
              <a:t> max 300 ppm (</a:t>
            </a:r>
            <a:r>
              <a:rPr lang="fr-FR" dirty="0" err="1"/>
              <a:t>pre</a:t>
            </a:r>
            <a:r>
              <a:rPr lang="fr-FR" dirty="0"/>
              <a:t> IR </a:t>
            </a:r>
            <a:r>
              <a:rPr lang="fr-FR" dirty="0" err="1"/>
              <a:t>level</a:t>
            </a:r>
            <a:r>
              <a:rPr lang="fr-FR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Ice caps, </a:t>
            </a:r>
            <a:r>
              <a:rPr lang="fr-FR" dirty="0" err="1"/>
              <a:t>minimize</a:t>
            </a:r>
            <a:r>
              <a:rPr lang="fr-FR" dirty="0"/>
              <a:t> change in </a:t>
            </a:r>
            <a:r>
              <a:rPr lang="fr-FR" dirty="0" err="1"/>
              <a:t>climate</a:t>
            </a:r>
            <a:endParaRPr dirty="0"/>
          </a:p>
        </p:txBody>
      </p:sp>
      <p:sp>
        <p:nvSpPr>
          <p:cNvPr id="311" name="Google Shape;311;p46"/>
          <p:cNvSpPr/>
          <p:nvPr/>
        </p:nvSpPr>
        <p:spPr>
          <a:xfrm>
            <a:off x="9480376" y="692696"/>
            <a:ext cx="2528887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mCO2 = 3 2/3 mC; 1PgC/y~3.6GtCO</a:t>
            </a:r>
            <a:r>
              <a:rPr lang="fr-FR" sz="1200" b="1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6" descr="C:\Documents and Settings\timbeau\Local Settings\Temporary Internet Files\Content.IE5\CAZES1NV\MC900411320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4951" y="692695"/>
            <a:ext cx="331787" cy="2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8088" y="4293096"/>
            <a:ext cx="4846734" cy="2447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39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334963" y="2060848"/>
            <a:ext cx="789240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"/>
              <a:buNone/>
            </a:pPr>
            <a:r>
              <a:rPr lang="fr-FR" dirty="0" err="1">
                <a:solidFill>
                  <a:schemeClr val="lt1"/>
                </a:solidFill>
              </a:rPr>
              <a:t>Climate</a:t>
            </a:r>
            <a:r>
              <a:rPr lang="fr-FR" dirty="0">
                <a:solidFill>
                  <a:schemeClr val="lt1"/>
                </a:solidFill>
              </a:rPr>
              <a:t> change</a:t>
            </a:r>
            <a:endParaRPr dirty="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>
                <a:solidFill>
                  <a:schemeClr val="lt1"/>
                </a:solidFill>
              </a:rPr>
              <a:t>How </a:t>
            </a:r>
            <a:r>
              <a:rPr lang="fr-FR" dirty="0" err="1">
                <a:solidFill>
                  <a:schemeClr val="lt1"/>
                </a:solidFill>
              </a:rPr>
              <a:t>climate</a:t>
            </a:r>
            <a:r>
              <a:rPr lang="fr-FR" dirty="0">
                <a:solidFill>
                  <a:schemeClr val="lt1"/>
                </a:solidFill>
              </a:rPr>
              <a:t> </a:t>
            </a:r>
            <a:r>
              <a:rPr lang="fr-FR" dirty="0" err="1">
                <a:solidFill>
                  <a:schemeClr val="lt1"/>
                </a:solidFill>
              </a:rPr>
              <a:t>works</a:t>
            </a:r>
            <a:r>
              <a:rPr lang="fr-FR" dirty="0">
                <a:solidFill>
                  <a:schemeClr val="lt1"/>
                </a:solidFill>
              </a:rPr>
              <a:t> (simple version)</a:t>
            </a:r>
            <a:endParaRPr dirty="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>
                <a:solidFill>
                  <a:schemeClr val="lt1"/>
                </a:solidFill>
              </a:rPr>
              <a:t>Can </a:t>
            </a:r>
            <a:r>
              <a:rPr lang="fr-FR" dirty="0" err="1">
                <a:solidFill>
                  <a:schemeClr val="lt1"/>
                </a:solidFill>
              </a:rPr>
              <a:t>we</a:t>
            </a:r>
            <a:r>
              <a:rPr lang="fr-FR" dirty="0">
                <a:solidFill>
                  <a:schemeClr val="lt1"/>
                </a:solidFill>
              </a:rPr>
              <a:t> trust </a:t>
            </a:r>
            <a:r>
              <a:rPr lang="fr-FR" dirty="0" err="1">
                <a:solidFill>
                  <a:schemeClr val="lt1"/>
                </a:solidFill>
              </a:rPr>
              <a:t>climatologists</a:t>
            </a:r>
            <a:r>
              <a:rPr lang="fr-FR" dirty="0">
                <a:solidFill>
                  <a:schemeClr val="lt1"/>
                </a:solidFill>
              </a:rPr>
              <a:t>? Is </a:t>
            </a:r>
            <a:r>
              <a:rPr lang="fr-FR" dirty="0" err="1">
                <a:solidFill>
                  <a:schemeClr val="lt1"/>
                </a:solidFill>
              </a:rPr>
              <a:t>there</a:t>
            </a:r>
            <a:r>
              <a:rPr lang="fr-FR" dirty="0">
                <a:solidFill>
                  <a:schemeClr val="lt1"/>
                </a:solidFill>
              </a:rPr>
              <a:t> a </a:t>
            </a:r>
            <a:r>
              <a:rPr lang="fr-FR" dirty="0" err="1">
                <a:solidFill>
                  <a:schemeClr val="lt1"/>
                </a:solidFill>
              </a:rPr>
              <a:t>climate</a:t>
            </a:r>
            <a:r>
              <a:rPr lang="fr-FR" dirty="0">
                <a:solidFill>
                  <a:schemeClr val="lt1"/>
                </a:solidFill>
              </a:rPr>
              <a:t> </a:t>
            </a:r>
            <a:r>
              <a:rPr lang="fr-FR" dirty="0" err="1">
                <a:solidFill>
                  <a:schemeClr val="lt1"/>
                </a:solidFill>
              </a:rPr>
              <a:t>gate</a:t>
            </a:r>
            <a:r>
              <a:rPr lang="fr-FR" dirty="0">
                <a:solidFill>
                  <a:schemeClr val="lt1"/>
                </a:solidFill>
              </a:rPr>
              <a:t>?</a:t>
            </a:r>
            <a:endParaRPr dirty="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>
                <a:solidFill>
                  <a:schemeClr val="lt1"/>
                </a:solidFill>
              </a:rPr>
              <a:t>Anthropogenic</a:t>
            </a:r>
            <a:r>
              <a:rPr lang="fr-FR" dirty="0">
                <a:solidFill>
                  <a:schemeClr val="lt1"/>
                </a:solidFill>
              </a:rPr>
              <a:t> CO2 </a:t>
            </a:r>
            <a:r>
              <a:rPr lang="fr-FR" dirty="0" err="1">
                <a:solidFill>
                  <a:schemeClr val="lt1"/>
                </a:solidFill>
              </a:rPr>
              <a:t>emissions</a:t>
            </a:r>
            <a:endParaRPr dirty="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>
                <a:solidFill>
                  <a:schemeClr val="lt1"/>
                </a:solidFill>
              </a:rPr>
              <a:t>Foreseeable</a:t>
            </a:r>
            <a:r>
              <a:rPr lang="fr-FR" dirty="0">
                <a:solidFill>
                  <a:schemeClr val="lt1"/>
                </a:solidFill>
              </a:rPr>
              <a:t> </a:t>
            </a:r>
            <a:r>
              <a:rPr lang="fr-FR" dirty="0" err="1">
                <a:solidFill>
                  <a:schemeClr val="lt1"/>
                </a:solidFill>
              </a:rPr>
              <a:t>consequences</a:t>
            </a:r>
            <a:r>
              <a:rPr lang="fr-FR" dirty="0">
                <a:solidFill>
                  <a:schemeClr val="lt1"/>
                </a:solidFill>
              </a:rPr>
              <a:t> of CO2 accumulation</a:t>
            </a:r>
            <a:endParaRPr dirty="0">
              <a:solidFill>
                <a:schemeClr val="lt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>
                <a:solidFill>
                  <a:schemeClr val="lt1"/>
                </a:solidFill>
              </a:rPr>
              <a:t>International </a:t>
            </a:r>
            <a:r>
              <a:rPr lang="fr-FR" dirty="0" err="1">
                <a:solidFill>
                  <a:schemeClr val="lt1"/>
                </a:solidFill>
              </a:rPr>
              <a:t>heterogeneity</a:t>
            </a:r>
            <a:r>
              <a:rPr lang="fr-FR" dirty="0">
                <a:solidFill>
                  <a:schemeClr val="lt1"/>
                </a:solidFill>
              </a:rPr>
              <a:t> of CO2 </a:t>
            </a:r>
            <a:r>
              <a:rPr lang="fr-FR" dirty="0" err="1">
                <a:solidFill>
                  <a:schemeClr val="lt1"/>
                </a:solidFill>
              </a:rPr>
              <a:t>emissions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>
            <a:spLocks noGrp="1"/>
          </p:cNvSpPr>
          <p:nvPr>
            <p:ph type="title"/>
          </p:nvPr>
        </p:nvSpPr>
        <p:spPr>
          <a:xfrm>
            <a:off x="-24680" y="27320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Emissions sources and </a:t>
            </a:r>
            <a:r>
              <a:rPr lang="fr-FR" dirty="0" err="1"/>
              <a:t>inequalities</a:t>
            </a:r>
            <a:r>
              <a:rPr lang="fr-FR" dirty="0"/>
              <a:t> in </a:t>
            </a:r>
            <a:r>
              <a:rPr lang="fr-FR" dirty="0" err="1"/>
              <a:t>emission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756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Climate</a:t>
            </a:r>
            <a:r>
              <a:rPr lang="fr-FR" dirty="0"/>
              <a:t> change </a:t>
            </a:r>
            <a:r>
              <a:rPr lang="fr-FR" dirty="0" err="1"/>
              <a:t>debate</a:t>
            </a:r>
            <a:endParaRPr dirty="0"/>
          </a:p>
        </p:txBody>
      </p:sp>
      <p:pic>
        <p:nvPicPr>
          <p:cNvPr id="390" name="Google Shape;39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0181" y="565113"/>
            <a:ext cx="3711638" cy="6292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21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income</a:t>
            </a:r>
            <a:r>
              <a:rPr lang="fr-FR" dirty="0"/>
              <a:t> and CO2 </a:t>
            </a:r>
            <a:r>
              <a:rPr lang="fr-FR" dirty="0" err="1"/>
              <a:t>emissions</a:t>
            </a:r>
            <a:endParaRPr dirty="0"/>
          </a:p>
        </p:txBody>
      </p:sp>
      <p:graphicFrame>
        <p:nvGraphicFramePr>
          <p:cNvPr id="396" name="Google Shape;396;p47"/>
          <p:cNvGraphicFramePr/>
          <p:nvPr/>
        </p:nvGraphicFramePr>
        <p:xfrm>
          <a:off x="1199456" y="692696"/>
          <a:ext cx="4029100" cy="2532000"/>
        </p:xfrm>
        <a:graphic>
          <a:graphicData uri="http://schemas.openxmlformats.org/drawingml/2006/table">
            <a:tbl>
              <a:tblPr>
                <a:noFill/>
                <a:tableStyleId>{8CDD3541-E692-44A3-BCD3-7A5DF2254261}</a:tableStyleId>
              </a:tblPr>
              <a:tblGrid>
                <a:gridCol w="87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CF (eCO2t/p)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Population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GDP/h PPP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13.1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33 674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Germany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15.1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34 401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11.7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30 353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Denmark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15.2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36 130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Poland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15 987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India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1 032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2 753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1 270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5 383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28.6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278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45 592</a:t>
                      </a:r>
                      <a:endParaRPr sz="1400" u="none" strike="noStrike" cap="none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7" name="Google Shape;397;p47"/>
          <p:cNvSpPr txBox="1"/>
          <p:nvPr/>
        </p:nvSpPr>
        <p:spPr>
          <a:xfrm>
            <a:off x="5375920" y="620688"/>
            <a:ext cx="403225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Among a sample of 70 countries, estimated elasticity is of 0.7 (simple regression, no other factors, unweighted)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515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Differents</a:t>
            </a:r>
            <a:r>
              <a:rPr lang="fr-FR" dirty="0"/>
              <a:t> sources of CO2 data</a:t>
            </a:r>
            <a:endParaRPr dirty="0"/>
          </a:p>
        </p:txBody>
      </p:sp>
      <p:sp>
        <p:nvSpPr>
          <p:cNvPr id="403" name="Google Shape;403;p48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Char char="■"/>
            </a:pPr>
            <a:r>
              <a:rPr lang="fr-FR" sz="1400" dirty="0"/>
              <a:t>CO2 or Carbon (mCO2 = 3 2/3 mC, mC=12, </a:t>
            </a:r>
            <a:r>
              <a:rPr lang="fr-FR" sz="1400" dirty="0" err="1"/>
              <a:t>mO</a:t>
            </a:r>
            <a:r>
              <a:rPr lang="fr-FR" sz="1400" dirty="0"/>
              <a:t>=16, mCO2 =44, mC = 12/44mCO2)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50"/>
              <a:buChar char="■"/>
            </a:pPr>
            <a:r>
              <a:rPr lang="fr-FR" sz="1400" dirty="0"/>
              <a:t>Main </a:t>
            </a:r>
            <a:r>
              <a:rPr lang="fr-FR" sz="1400" dirty="0" err="1"/>
              <a:t>anthropogenic</a:t>
            </a:r>
            <a:r>
              <a:rPr lang="fr-FR" sz="1400" dirty="0"/>
              <a:t> sources of CO2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◻"/>
            </a:pPr>
            <a:r>
              <a:rPr lang="fr-FR" sz="1200" dirty="0" err="1"/>
              <a:t>Fossil</a:t>
            </a:r>
            <a:r>
              <a:rPr lang="fr-FR" sz="1200" dirty="0"/>
              <a:t> fuel combustion, Gas </a:t>
            </a:r>
            <a:r>
              <a:rPr lang="fr-FR" sz="1200" dirty="0" err="1"/>
              <a:t>Flaring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◻"/>
            </a:pPr>
            <a:r>
              <a:rPr lang="fr-FR" sz="1200" dirty="0" err="1"/>
              <a:t>Limestone</a:t>
            </a:r>
            <a:r>
              <a:rPr lang="fr-FR" sz="1200" dirty="0"/>
              <a:t> </a:t>
            </a:r>
            <a:r>
              <a:rPr lang="fr-FR" sz="1200" dirty="0" err="1"/>
              <a:t>decarbonation</a:t>
            </a:r>
            <a:r>
              <a:rPr lang="fr-FR" sz="1200" dirty="0"/>
              <a:t> (CaCO3-&gt;</a:t>
            </a:r>
            <a:r>
              <a:rPr lang="fr-FR" sz="1200" dirty="0" err="1"/>
              <a:t>CaO</a:t>
            </a:r>
            <a:r>
              <a:rPr lang="fr-FR" sz="1200" dirty="0"/>
              <a:t>+ C +2O)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◻"/>
            </a:pPr>
            <a:r>
              <a:rPr lang="fr-FR" sz="1200" dirty="0"/>
              <a:t>Change in land usage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50"/>
              <a:buChar char="■"/>
            </a:pPr>
            <a:r>
              <a:rPr lang="fr-FR" sz="1400" dirty="0" err="1"/>
              <a:t>Other</a:t>
            </a:r>
            <a:r>
              <a:rPr lang="fr-FR" sz="1400" dirty="0"/>
              <a:t> GHG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◻"/>
            </a:pPr>
            <a:r>
              <a:rPr lang="fr-FR" sz="1200" dirty="0"/>
              <a:t>CO2 </a:t>
            </a:r>
            <a:r>
              <a:rPr lang="fr-FR" sz="1200" dirty="0" err="1"/>
              <a:t>equ</a:t>
            </a:r>
            <a:r>
              <a:rPr lang="fr-FR" sz="1200" dirty="0"/>
              <a:t>. </a:t>
            </a:r>
            <a:r>
              <a:rPr lang="fr-FR" sz="1200" dirty="0" err="1"/>
              <a:t>is</a:t>
            </a:r>
            <a:r>
              <a:rPr lang="fr-FR" sz="1200" dirty="0"/>
              <a:t> hard to </a:t>
            </a:r>
            <a:r>
              <a:rPr lang="fr-FR" sz="1200" dirty="0" err="1"/>
              <a:t>define</a:t>
            </a:r>
            <a:r>
              <a:rPr lang="fr-FR" sz="1200" dirty="0"/>
              <a:t> :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absortion</a:t>
            </a:r>
            <a:r>
              <a:rPr lang="fr-FR" sz="1200" dirty="0"/>
              <a:t> power,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lifespan</a:t>
            </a:r>
            <a:r>
              <a:rPr lang="fr-FR" sz="1200" dirty="0"/>
              <a:t> in </a:t>
            </a:r>
            <a:r>
              <a:rPr lang="fr-FR" sz="1200" dirty="0" err="1"/>
              <a:t>atmosphere</a:t>
            </a:r>
            <a:r>
              <a:rPr lang="fr-FR" sz="1200" dirty="0"/>
              <a:t>, </a:t>
            </a:r>
            <a:r>
              <a:rPr lang="fr-FR" sz="1200" dirty="0" err="1"/>
              <a:t>different</a:t>
            </a:r>
            <a:r>
              <a:rPr lang="fr-FR" sz="1200" dirty="0"/>
              <a:t> cycles and </a:t>
            </a:r>
            <a:r>
              <a:rPr lang="fr-FR" sz="1200" dirty="0" err="1"/>
              <a:t>retroaction</a:t>
            </a:r>
            <a:r>
              <a:rPr lang="fr-FR" sz="1200" dirty="0"/>
              <a:t> </a:t>
            </a:r>
            <a:r>
              <a:rPr lang="fr-FR" sz="1200" dirty="0" err="1"/>
              <a:t>loops</a:t>
            </a:r>
            <a:r>
              <a:rPr lang="fr-FR" sz="1200" dirty="0"/>
              <a:t>, </a:t>
            </a:r>
            <a:r>
              <a:rPr lang="fr-FR" sz="1200" dirty="0" err="1"/>
              <a:t>different</a:t>
            </a:r>
            <a:r>
              <a:rPr lang="fr-FR" sz="1200" dirty="0"/>
              <a:t> impacts in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layers</a:t>
            </a:r>
            <a:r>
              <a:rPr lang="fr-FR" sz="1200" dirty="0"/>
              <a:t> of </a:t>
            </a:r>
            <a:r>
              <a:rPr lang="fr-FR" sz="1200" dirty="0" err="1"/>
              <a:t>atmosphere</a:t>
            </a:r>
            <a:r>
              <a:rPr lang="fr-FR" sz="1200" dirty="0"/>
              <a:t> (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lifespans</a:t>
            </a:r>
            <a:r>
              <a:rPr lang="fr-FR" sz="1200" dirty="0"/>
              <a:t> and cycles </a:t>
            </a:r>
            <a:r>
              <a:rPr lang="fr-FR" sz="1200" dirty="0" err="1"/>
              <a:t>also</a:t>
            </a:r>
            <a:r>
              <a:rPr lang="fr-FR" sz="1200" dirty="0"/>
              <a:t>).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◻"/>
            </a:pPr>
            <a:r>
              <a:rPr lang="fr-FR" sz="1200" dirty="0"/>
              <a:t>Base </a:t>
            </a:r>
            <a:r>
              <a:rPr lang="fr-FR" sz="1200" dirty="0" err="1"/>
              <a:t>calc</a:t>
            </a:r>
            <a:r>
              <a:rPr lang="fr-FR" sz="1200" dirty="0"/>
              <a:t>. </a:t>
            </a:r>
            <a:r>
              <a:rPr lang="fr-FR" sz="1200" dirty="0" err="1"/>
              <a:t>is</a:t>
            </a:r>
            <a:r>
              <a:rPr lang="fr-FR" sz="1200" dirty="0"/>
              <a:t> 100y eq. </a:t>
            </a:r>
            <a:r>
              <a:rPr lang="fr-FR" sz="1200" dirty="0" err="1"/>
              <a:t>carbon</a:t>
            </a:r>
            <a:r>
              <a:rPr lang="fr-FR" sz="1200" dirty="0"/>
              <a:t> impact on </a:t>
            </a:r>
            <a:r>
              <a:rPr lang="fr-FR" sz="1200" dirty="0" err="1"/>
              <a:t>climate</a:t>
            </a:r>
            <a:endParaRPr dirty="0"/>
          </a:p>
          <a:p>
            <a:pPr marL="742950" lvl="1" indent="-22479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None/>
            </a:pPr>
            <a:endParaRPr sz="1200" dirty="0"/>
          </a:p>
          <a:p>
            <a:pPr marL="742950" lvl="1" indent="-22479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None/>
            </a:pPr>
            <a:endParaRPr sz="1200" dirty="0"/>
          </a:p>
        </p:txBody>
      </p:sp>
      <p:graphicFrame>
        <p:nvGraphicFramePr>
          <p:cNvPr id="404" name="Google Shape;404;p48"/>
          <p:cNvGraphicFramePr/>
          <p:nvPr/>
        </p:nvGraphicFramePr>
        <p:xfrm>
          <a:off x="2447926" y="3716339"/>
          <a:ext cx="6096050" cy="2638500"/>
        </p:xfrm>
        <a:graphic>
          <a:graphicData uri="http://schemas.openxmlformats.org/drawingml/2006/table">
            <a:tbl>
              <a:tblPr>
                <a:noFill/>
                <a:tableStyleId>{8CDD3541-E692-44A3-BCD3-7A5DF2254261}</a:tableStyleId>
              </a:tblPr>
              <a:tblGrid>
                <a:gridCol w="10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tCO2/capita IEA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tCO2/capita WRI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tCO2/capita WRI+LU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teCO2GHG/capita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IEA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WRI+LU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NTNU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World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4.0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4.6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income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12.8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13.2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Middle income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income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2.4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19.5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19.9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17.0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28.6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6.4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6.6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5.7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Italy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7.8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8.2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7.5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11.7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Germany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10.2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10.5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10.4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</a:t>
                      </a:r>
                      <a:endParaRPr sz="1400" u="none" strike="noStrike" cap="none"/>
                    </a:p>
                  </a:txBody>
                  <a:tcPr marL="8225" marR="8225" marT="82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05" name="Google Shape;405;p48"/>
          <p:cNvSpPr txBox="1"/>
          <p:nvPr/>
        </p:nvSpPr>
        <p:spPr>
          <a:xfrm>
            <a:off x="2424113" y="6392863"/>
            <a:ext cx="6913562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www.wri.org</a:t>
            </a:r>
            <a:r>
              <a:rPr lang="fr-FR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(earthtrend portal), </a:t>
            </a:r>
            <a:r>
              <a:rPr lang="fr-FR" sz="105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www.worldbank.org</a:t>
            </a:r>
            <a:r>
              <a:rPr lang="fr-FR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105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www.carbonfootprintofnations.com/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95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IPCC </a:t>
            </a:r>
            <a:r>
              <a:rPr lang="fr-FR" dirty="0" err="1"/>
              <a:t>analysis</a:t>
            </a:r>
            <a:r>
              <a:rPr lang="fr-FR" dirty="0"/>
              <a:t> of the </a:t>
            </a:r>
            <a:r>
              <a:rPr lang="fr-FR" dirty="0" err="1"/>
              <a:t>same</a:t>
            </a:r>
            <a:r>
              <a:rPr lang="fr-FR" dirty="0"/>
              <a:t> topic (</a:t>
            </a:r>
            <a:r>
              <a:rPr lang="fr-FR" dirty="0" err="1"/>
              <a:t>Lenzen</a:t>
            </a:r>
            <a:r>
              <a:rPr lang="fr-FR" dirty="0"/>
              <a:t> et al 2010)</a:t>
            </a:r>
            <a:endParaRPr dirty="0"/>
          </a:p>
        </p:txBody>
      </p:sp>
      <p:sp>
        <p:nvSpPr>
          <p:cNvPr id="411" name="Google Shape;411;p49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pic>
        <p:nvPicPr>
          <p:cNvPr id="412" name="Google Shape;41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412875"/>
            <a:ext cx="6652172" cy="5167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72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to final uses</a:t>
            </a:r>
            <a:endParaRPr dirty="0"/>
          </a:p>
        </p:txBody>
      </p:sp>
      <p:sp>
        <p:nvSpPr>
          <p:cNvPr id="418" name="Google Shape;418;p50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pic>
        <p:nvPicPr>
          <p:cNvPr id="419" name="Google Shape;41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22081"/>
            <a:ext cx="9144000" cy="561383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0"/>
          <p:cNvSpPr txBox="1"/>
          <p:nvPr/>
        </p:nvSpPr>
        <p:spPr>
          <a:xfrm>
            <a:off x="6168703" y="6244270"/>
            <a:ext cx="424847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Cullen, Jonathan M, &amp; Allwood, Julian M. 2010a. The efficient use of energy: Tracing the global flow of energy from fuel to service. Energy Policy, 38(1), 75–81.</a:t>
            </a:r>
            <a:endParaRPr sz="9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19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Differents</a:t>
            </a:r>
            <a:r>
              <a:rPr lang="fr-FR" dirty="0"/>
              <a:t> sources and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account</a:t>
            </a:r>
            <a:r>
              <a:rPr lang="fr-FR" dirty="0"/>
              <a:t> CO2</a:t>
            </a:r>
            <a:endParaRPr dirty="0"/>
          </a:p>
        </p:txBody>
      </p:sp>
      <p:sp>
        <p:nvSpPr>
          <p:cNvPr id="426" name="Google Shape;426;p51"/>
          <p:cNvSpPr txBox="1">
            <a:spLocks noGrp="1"/>
          </p:cNvSpPr>
          <p:nvPr>
            <p:ph type="body" idx="1"/>
          </p:nvPr>
        </p:nvSpPr>
        <p:spPr>
          <a:xfrm>
            <a:off x="334434" y="696888"/>
            <a:ext cx="11523000" cy="6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CO2 stands in the </a:t>
            </a:r>
            <a:r>
              <a:rPr lang="fr-FR" dirty="0" err="1"/>
              <a:t>atmosphere</a:t>
            </a:r>
            <a:r>
              <a:rPr lang="fr-FR" dirty="0"/>
              <a:t> for a long time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Cumulated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sense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 err="1"/>
              <a:t>Products</a:t>
            </a:r>
            <a:r>
              <a:rPr lang="fr-FR" dirty="0"/>
              <a:t> are </a:t>
            </a:r>
            <a:r>
              <a:rPr lang="fr-FR" dirty="0" err="1"/>
              <a:t>produced</a:t>
            </a:r>
            <a:r>
              <a:rPr lang="fr-FR" dirty="0"/>
              <a:t> in one place and the go </a:t>
            </a:r>
            <a:r>
              <a:rPr lang="fr-FR" dirty="0" err="1"/>
              <a:t>somewhere</a:t>
            </a:r>
            <a:r>
              <a:rPr lang="fr-FR" dirty="0"/>
              <a:t> </a:t>
            </a:r>
            <a:r>
              <a:rPr lang="fr-FR" dirty="0" err="1"/>
              <a:t>else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Consumer </a:t>
            </a:r>
            <a:r>
              <a:rPr lang="fr-FR" dirty="0" err="1"/>
              <a:t>based</a:t>
            </a:r>
            <a:r>
              <a:rPr lang="fr-FR" dirty="0"/>
              <a:t> CO2 </a:t>
            </a:r>
            <a:r>
              <a:rPr lang="fr-FR" dirty="0" err="1"/>
              <a:t>emission</a:t>
            </a:r>
            <a:r>
              <a:rPr lang="fr-FR" dirty="0"/>
              <a:t> or </a:t>
            </a:r>
            <a:r>
              <a:rPr lang="fr-FR" dirty="0" err="1"/>
              <a:t>producer</a:t>
            </a:r>
            <a:r>
              <a:rPr lang="fr-FR" dirty="0"/>
              <a:t> (use of GTAP </a:t>
            </a:r>
            <a:r>
              <a:rPr lang="fr-FR" dirty="0" err="1"/>
              <a:t>database</a:t>
            </a:r>
            <a:r>
              <a:rPr lang="fr-FR" dirty="0"/>
              <a:t>) </a:t>
            </a:r>
            <a:br>
              <a:rPr lang="fr-FR" dirty="0"/>
            </a:br>
            <a:r>
              <a:rPr lang="fr-FR" dirty="0" err="1"/>
              <a:t>Hertwich</a:t>
            </a:r>
            <a:r>
              <a:rPr lang="fr-FR" dirty="0"/>
              <a:t>, E. G., &amp; Peters, G. P. (2009)</a:t>
            </a:r>
            <a:endParaRPr dirty="0"/>
          </a:p>
          <a:p>
            <a:pPr marL="742950" lvl="1" indent="-21463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graphicFrame>
        <p:nvGraphicFramePr>
          <p:cNvPr id="427" name="Google Shape;427;p51"/>
          <p:cNvGraphicFramePr/>
          <p:nvPr/>
        </p:nvGraphicFramePr>
        <p:xfrm>
          <a:off x="1774826" y="3284538"/>
          <a:ext cx="8642400" cy="2800420"/>
        </p:xfrm>
        <a:graphic>
          <a:graphicData uri="http://schemas.openxmlformats.org/drawingml/2006/table">
            <a:tbl>
              <a:tblPr>
                <a:noFill/>
                <a:tableStyleId>{8CDD3541-E692-44A3-BCD3-7A5DF2254261}</a:tableStyleId>
              </a:tblPr>
              <a:tblGrid>
                <a:gridCol w="105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1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Population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emissions</a:t>
                      </a:r>
                      <a:endParaRPr sz="105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emissions (all HI)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emissions (all MI)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Cum. tCO2/capita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fr-FR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Cum./Cum. World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WB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IEA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WRI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World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6 515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106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income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Middle income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3 056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income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2 458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5.8Gt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609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5.7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257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2.4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Italy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Germany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475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4.5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India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1 134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1 313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4.2Gt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5Gt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</a:t>
                      </a:r>
                      <a:endParaRPr sz="1400" u="none" strike="noStrike" cap="none"/>
                    </a:p>
                  </a:txBody>
                  <a:tcPr marL="5825" marR="5825" marT="58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491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3"/>
          <p:cNvPicPr preferRelativeResize="0"/>
          <p:nvPr/>
        </p:nvPicPr>
        <p:blipFill rotWithShape="1">
          <a:blip r:embed="rId3">
            <a:alphaModFix/>
          </a:blip>
          <a:srcRect t="8320"/>
          <a:stretch/>
        </p:blipFill>
        <p:spPr>
          <a:xfrm>
            <a:off x="5596128" y="720814"/>
            <a:ext cx="5341651" cy="352407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3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CO2 </a:t>
            </a:r>
            <a:r>
              <a:rPr lang="fr-FR" dirty="0" err="1"/>
              <a:t>emissions</a:t>
            </a:r>
            <a:endParaRPr dirty="0"/>
          </a:p>
        </p:txBody>
      </p:sp>
      <p:sp>
        <p:nvSpPr>
          <p:cNvPr id="434" name="Google Shape;434;p53"/>
          <p:cNvSpPr txBox="1">
            <a:spLocks noGrp="1"/>
          </p:cNvSpPr>
          <p:nvPr>
            <p:ph type="body" idx="1"/>
          </p:nvPr>
        </p:nvSpPr>
        <p:spPr>
          <a:xfrm>
            <a:off x="603504" y="694944"/>
            <a:ext cx="97596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</a:pPr>
            <a:r>
              <a:rPr lang="fr-FR" sz="1200" b="1" dirty="0" err="1"/>
              <a:t>When</a:t>
            </a:r>
            <a:r>
              <a:rPr lang="fr-FR" sz="1200" b="1" dirty="0"/>
              <a:t> </a:t>
            </a:r>
            <a:r>
              <a:rPr lang="fr-FR" sz="1200" b="1" dirty="0" err="1"/>
              <a:t>based</a:t>
            </a:r>
            <a:r>
              <a:rPr lang="fr-FR" sz="1200" b="1" dirty="0"/>
              <a:t> on final usage, one can split CO2 </a:t>
            </a:r>
            <a:r>
              <a:rPr lang="fr-FR" sz="1200" b="1" dirty="0" err="1"/>
              <a:t>emission</a:t>
            </a:r>
            <a:r>
              <a:rPr lang="fr-FR" sz="1200" b="1" dirty="0"/>
              <a:t> to usage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880"/>
              <a:buChar char="◻"/>
            </a:pPr>
            <a:r>
              <a:rPr lang="fr-FR" sz="1100" dirty="0"/>
              <a:t>Food </a:t>
            </a:r>
            <a:r>
              <a:rPr lang="fr-FR" sz="1100" dirty="0" err="1"/>
              <a:t>accounts</a:t>
            </a:r>
            <a:r>
              <a:rPr lang="fr-FR" sz="1100" dirty="0"/>
              <a:t> for </a:t>
            </a:r>
            <a:r>
              <a:rPr lang="fr-FR" sz="1100" dirty="0" err="1"/>
              <a:t>around</a:t>
            </a:r>
            <a:r>
              <a:rPr lang="fr-FR" sz="1100" dirty="0"/>
              <a:t> 15 to 20%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880"/>
              <a:buChar char="◻"/>
            </a:pPr>
            <a:r>
              <a:rPr lang="fr-FR" sz="1100" dirty="0"/>
              <a:t>Shelter maintenance and </a:t>
            </a:r>
            <a:r>
              <a:rPr lang="fr-FR" sz="1100" dirty="0" err="1"/>
              <a:t>operation</a:t>
            </a:r>
            <a:r>
              <a:rPr lang="fr-FR" sz="1100" dirty="0"/>
              <a:t> for </a:t>
            </a:r>
            <a:r>
              <a:rPr lang="fr-FR" sz="1100" dirty="0" err="1"/>
              <a:t>another</a:t>
            </a:r>
            <a:r>
              <a:rPr lang="fr-FR" sz="1100" dirty="0"/>
              <a:t> 20%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880"/>
              <a:buChar char="◻"/>
            </a:pPr>
            <a:r>
              <a:rPr lang="fr-FR" sz="1100" dirty="0" err="1"/>
              <a:t>Mobility</a:t>
            </a:r>
            <a:r>
              <a:rPr lang="fr-FR" sz="1100" dirty="0"/>
              <a:t> </a:t>
            </a:r>
            <a:r>
              <a:rPr lang="fr-FR" sz="1100" dirty="0" err="1"/>
              <a:t>is</a:t>
            </a:r>
            <a:r>
              <a:rPr lang="fr-FR" sz="1100" dirty="0"/>
              <a:t> </a:t>
            </a:r>
            <a:r>
              <a:rPr lang="fr-FR" sz="1100" dirty="0" err="1"/>
              <a:t>around</a:t>
            </a:r>
            <a:r>
              <a:rPr lang="fr-FR" sz="1100" dirty="0"/>
              <a:t> 20%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880"/>
              <a:buChar char="◻"/>
            </a:pPr>
            <a:r>
              <a:rPr lang="fr-FR" sz="1100" dirty="0" err="1"/>
              <a:t>Goods&amp;services</a:t>
            </a:r>
            <a:r>
              <a:rPr lang="fr-FR" sz="1100" dirty="0"/>
              <a:t> production </a:t>
            </a:r>
            <a:r>
              <a:rPr lang="fr-FR" sz="1100" dirty="0" err="1"/>
              <a:t>is</a:t>
            </a:r>
            <a:r>
              <a:rPr lang="fr-FR" sz="1100" dirty="0"/>
              <a:t> </a:t>
            </a:r>
            <a:r>
              <a:rPr lang="fr-FR" sz="1100" dirty="0" err="1"/>
              <a:t>around</a:t>
            </a:r>
            <a:r>
              <a:rPr lang="fr-FR" sz="1100" dirty="0"/>
              <a:t> 30%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■"/>
            </a:pPr>
            <a:r>
              <a:rPr lang="fr-FR" sz="1200" b="1" dirty="0"/>
              <a:t>For a </a:t>
            </a:r>
            <a:r>
              <a:rPr lang="fr-FR" sz="1200" b="1" dirty="0" err="1"/>
              <a:t>sharp</a:t>
            </a:r>
            <a:r>
              <a:rPr lang="fr-FR" sz="1200" b="1" dirty="0"/>
              <a:t> </a:t>
            </a:r>
            <a:r>
              <a:rPr lang="fr-FR" sz="1200" b="1" dirty="0" err="1"/>
              <a:t>reduction</a:t>
            </a:r>
            <a:r>
              <a:rPr lang="fr-FR" sz="1200" b="1" dirty="0"/>
              <a:t> of </a:t>
            </a:r>
            <a:r>
              <a:rPr lang="fr-FR" sz="1200" b="1" dirty="0" err="1"/>
              <a:t>emission</a:t>
            </a:r>
            <a:r>
              <a:rPr lang="fr-FR" sz="1200" b="1" dirty="0"/>
              <a:t>, all usages have to </a:t>
            </a:r>
            <a:r>
              <a:rPr lang="fr-FR" sz="1200" b="1" dirty="0" err="1"/>
              <a:t>reduce</a:t>
            </a:r>
            <a:endParaRPr sz="1200" b="1" dirty="0"/>
          </a:p>
          <a:p>
            <a:pPr marL="342900" lvl="0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None/>
            </a:pPr>
            <a:endParaRPr sz="1200" b="1" dirty="0"/>
          </a:p>
          <a:p>
            <a:pPr marL="34290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■"/>
            </a:pPr>
            <a:r>
              <a:rPr lang="fr-FR" sz="1200" b="1" dirty="0"/>
              <a:t>The case for </a:t>
            </a:r>
            <a:r>
              <a:rPr lang="fr-FR" sz="1200" b="1" dirty="0" err="1"/>
              <a:t>food</a:t>
            </a:r>
            <a:endParaRPr sz="1200" b="1" dirty="0"/>
          </a:p>
          <a:p>
            <a:pPr marL="74295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Char char="◻"/>
            </a:pPr>
            <a:r>
              <a:rPr lang="fr-FR" sz="1000" dirty="0"/>
              <a:t>All </a:t>
            </a:r>
            <a:r>
              <a:rPr lang="fr-FR" sz="1000" dirty="0" err="1"/>
              <a:t>vegetarian</a:t>
            </a:r>
            <a:r>
              <a:rPr lang="fr-FR" sz="1000" dirty="0"/>
              <a:t>/</a:t>
            </a:r>
            <a:r>
              <a:rPr lang="fr-FR" sz="1000" dirty="0" err="1"/>
              <a:t>vegan</a:t>
            </a:r>
            <a:r>
              <a:rPr lang="fr-FR" sz="1000" dirty="0"/>
              <a:t> </a:t>
            </a:r>
            <a:r>
              <a:rPr lang="fr-FR" sz="1000" dirty="0" err="1"/>
              <a:t>could</a:t>
            </a:r>
            <a:r>
              <a:rPr lang="fr-FR" sz="1000" dirty="0"/>
              <a:t> </a:t>
            </a:r>
            <a:r>
              <a:rPr lang="fr-FR" sz="1000" dirty="0" err="1"/>
              <a:t>reduce</a:t>
            </a:r>
            <a:r>
              <a:rPr lang="fr-FR" sz="1000" dirty="0"/>
              <a:t> </a:t>
            </a:r>
            <a:r>
              <a:rPr lang="fr-FR" sz="1000" dirty="0" err="1"/>
              <a:t>food</a:t>
            </a:r>
            <a:r>
              <a:rPr lang="fr-FR" sz="1000" dirty="0"/>
              <a:t> </a:t>
            </a:r>
            <a:r>
              <a:rPr lang="fr-FR" sz="1000" dirty="0" err="1"/>
              <a:t>emissions</a:t>
            </a:r>
            <a:r>
              <a:rPr lang="fr-FR" sz="1000" dirty="0"/>
              <a:t> by 30%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Char char="◻"/>
            </a:pPr>
            <a:r>
              <a:rPr lang="fr-FR" sz="1000" dirty="0"/>
              <a:t>Fat and Amidon/</a:t>
            </a:r>
            <a:r>
              <a:rPr lang="fr-FR" sz="1000" dirty="0" err="1"/>
              <a:t>Feculent</a:t>
            </a:r>
            <a:r>
              <a:rPr lang="fr-FR" sz="1000" dirty="0"/>
              <a:t> are the </a:t>
            </a:r>
            <a:r>
              <a:rPr lang="fr-FR" sz="1000" dirty="0" err="1"/>
              <a:t>most</a:t>
            </a:r>
            <a:r>
              <a:rPr lang="fr-FR" sz="1000" dirty="0"/>
              <a:t> efficient </a:t>
            </a:r>
            <a:r>
              <a:rPr lang="fr-FR" sz="1000" dirty="0" err="1"/>
              <a:t>diet</a:t>
            </a:r>
            <a:endParaRPr sz="1000" dirty="0"/>
          </a:p>
          <a:p>
            <a:pPr marL="74295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Char char="◻"/>
            </a:pPr>
            <a:r>
              <a:rPr lang="fr-FR" sz="1000" dirty="0" err="1"/>
              <a:t>Pork</a:t>
            </a:r>
            <a:r>
              <a:rPr lang="fr-FR" sz="1000" dirty="0"/>
              <a:t>/</a:t>
            </a:r>
            <a:r>
              <a:rPr lang="fr-FR" sz="1000" dirty="0" err="1"/>
              <a:t>Poultry</a:t>
            </a:r>
            <a:r>
              <a:rPr lang="fr-FR" sz="1000" dirty="0"/>
              <a:t> </a:t>
            </a:r>
            <a:r>
              <a:rPr lang="fr-FR" sz="1000" dirty="0" err="1"/>
              <a:t>equivalent</a:t>
            </a:r>
            <a:r>
              <a:rPr lang="fr-FR" sz="1000" dirty="0"/>
              <a:t> to fruits in </a:t>
            </a:r>
            <a:r>
              <a:rPr lang="fr-FR" sz="1000" dirty="0" err="1"/>
              <a:t>terms</a:t>
            </a:r>
            <a:r>
              <a:rPr lang="fr-FR" sz="1000" dirty="0"/>
              <a:t> of GHG/kcal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Char char="◻"/>
            </a:pPr>
            <a:r>
              <a:rPr lang="fr-FR" sz="1000" dirty="0"/>
              <a:t>The </a:t>
            </a:r>
            <a:r>
              <a:rPr lang="fr-FR" sz="1000" dirty="0" err="1"/>
              <a:t>Italian</a:t>
            </a:r>
            <a:r>
              <a:rPr lang="fr-FR" sz="1000" dirty="0"/>
              <a:t> </a:t>
            </a:r>
            <a:r>
              <a:rPr lang="fr-FR" sz="1000" dirty="0" err="1"/>
              <a:t>diet</a:t>
            </a:r>
            <a:r>
              <a:rPr lang="fr-FR" sz="1000" dirty="0"/>
              <a:t> </a:t>
            </a:r>
            <a:r>
              <a:rPr lang="fr-FR" sz="1000" dirty="0" err="1"/>
              <a:t>is</a:t>
            </a:r>
            <a:r>
              <a:rPr lang="fr-FR" sz="1000" dirty="0"/>
              <a:t> a </a:t>
            </a:r>
            <a:r>
              <a:rPr lang="fr-FR" sz="1000" dirty="0" err="1"/>
              <a:t>reference</a:t>
            </a:r>
            <a:endParaRPr sz="1000" dirty="0"/>
          </a:p>
          <a:p>
            <a:pPr marL="457200" lvl="1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</a:pPr>
            <a:endParaRPr sz="1000" b="1" dirty="0"/>
          </a:p>
          <a:p>
            <a:pPr marL="457200" lvl="1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</a:pPr>
            <a:endParaRPr sz="1000" b="1" dirty="0"/>
          </a:p>
        </p:txBody>
      </p:sp>
      <p:graphicFrame>
        <p:nvGraphicFramePr>
          <p:cNvPr id="435" name="Google Shape;435;p53"/>
          <p:cNvGraphicFramePr/>
          <p:nvPr/>
        </p:nvGraphicFramePr>
        <p:xfrm>
          <a:off x="1751635" y="4772114"/>
          <a:ext cx="8785700" cy="1879560"/>
        </p:xfrm>
        <a:graphic>
          <a:graphicData uri="http://schemas.openxmlformats.org/drawingml/2006/table">
            <a:tbl>
              <a:tblPr>
                <a:noFill/>
                <a:tableStyleId>{8CDD3541-E692-44A3-BCD3-7A5DF2254261}</a:tableStyleId>
              </a:tblPr>
              <a:tblGrid>
                <a:gridCol w="79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8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CF (eCO2t/p)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Population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construction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shelter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food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clothing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fr-FR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Manufactured  products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mobility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trade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Germany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Italy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Denmark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Poland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India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1 032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1 270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278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7.2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3.4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6.0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4.6</a:t>
                      </a:r>
                      <a:endParaRPr sz="1400" u="none" strike="noStrike" cap="none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</a:t>
                      </a:r>
                      <a:endParaRPr sz="1400" u="none" strike="noStrike" cap="none" dirty="0"/>
                    </a:p>
                  </a:txBody>
                  <a:tcPr marL="6600" marR="6600" marT="6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6" name="Google Shape;436;p53"/>
          <p:cNvSpPr/>
          <p:nvPr/>
        </p:nvSpPr>
        <p:spPr>
          <a:xfrm>
            <a:off x="5596128" y="4349704"/>
            <a:ext cx="55260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48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	Vieux F., Soler L., Touazi D. and Darmon N., 2013. "High nutritional quality is not associated with low greenhouse gas emissions in self-selected diets of French adults 1 – 3", (9). doi:10.3945/ajcn.112.035105.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345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>
            <a:spLocks noGrp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275"/>
              <a:buFont typeface="Noto Sans Symbols"/>
              <a:buNone/>
            </a:pPr>
            <a:endParaRPr/>
          </a:p>
        </p:txBody>
      </p:sp>
      <p:sp>
        <p:nvSpPr>
          <p:cNvPr id="442" name="Google Shape;442;p52"/>
          <p:cNvSpPr txBox="1">
            <a:spLocks noGrp="1"/>
          </p:cNvSpPr>
          <p:nvPr>
            <p:ph type="title"/>
          </p:nvPr>
        </p:nvSpPr>
        <p:spPr>
          <a:xfrm>
            <a:off x="-24680" y="27320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Inequalities</a:t>
            </a:r>
            <a:r>
              <a:rPr lang="fr-FR" dirty="0"/>
              <a:t> and </a:t>
            </a:r>
            <a:r>
              <a:rPr lang="fr-FR" dirty="0" err="1"/>
              <a:t>emissions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962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French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footprint</a:t>
            </a:r>
            <a:endParaRPr dirty="0"/>
          </a:p>
        </p:txBody>
      </p:sp>
      <p:pic>
        <p:nvPicPr>
          <p:cNvPr id="448" name="Google Shape;44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9676" y="510179"/>
            <a:ext cx="5832648" cy="634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40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“</a:t>
            </a:r>
            <a:r>
              <a:rPr lang="fr-FR" dirty="0" err="1"/>
              <a:t>complex</a:t>
            </a:r>
            <a:r>
              <a:rPr lang="fr-FR" dirty="0"/>
              <a:t>” system</a:t>
            </a:r>
            <a:endParaRPr dirty="0"/>
          </a:p>
        </p:txBody>
      </p:sp>
      <p:sp>
        <p:nvSpPr>
          <p:cNvPr id="56" name="Google Shape;56;p3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complex</a:t>
            </a:r>
            <a:r>
              <a:rPr lang="fr-FR" dirty="0"/>
              <a:t> system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Matter</a:t>
            </a:r>
            <a:r>
              <a:rPr lang="fr-FR" dirty="0"/>
              <a:t>, </a:t>
            </a:r>
            <a:r>
              <a:rPr lang="fr-FR" dirty="0" err="1"/>
              <a:t>heat</a:t>
            </a:r>
            <a:r>
              <a:rPr lang="fr-FR" dirty="0"/>
              <a:t>, </a:t>
            </a:r>
            <a:r>
              <a:rPr lang="fr-FR" dirty="0" err="1"/>
              <a:t>chemical</a:t>
            </a:r>
            <a:r>
              <a:rPr lang="fr-FR" dirty="0"/>
              <a:t> and </a:t>
            </a:r>
            <a:r>
              <a:rPr lang="fr-FR" dirty="0" err="1"/>
              <a:t>biological</a:t>
            </a:r>
            <a:r>
              <a:rPr lang="fr-FR" dirty="0"/>
              <a:t> transformations flows </a:t>
            </a:r>
            <a:r>
              <a:rPr lang="fr-FR" dirty="0" err="1"/>
              <a:t>between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err="1"/>
              <a:t>lithosphere</a:t>
            </a:r>
            <a:r>
              <a:rPr lang="fr-FR" dirty="0"/>
              <a:t>, </a:t>
            </a:r>
            <a:r>
              <a:rPr lang="fr-FR" dirty="0" err="1"/>
              <a:t>atmosphere</a:t>
            </a:r>
            <a:r>
              <a:rPr lang="fr-FR" dirty="0"/>
              <a:t> (</a:t>
            </a:r>
            <a:r>
              <a:rPr lang="fr-FR" dirty="0" err="1"/>
              <a:t>stratosphere</a:t>
            </a:r>
            <a:r>
              <a:rPr lang="fr-FR" dirty="0"/>
              <a:t>, </a:t>
            </a:r>
            <a:r>
              <a:rPr lang="fr-FR" dirty="0" err="1"/>
              <a:t>troposphere</a:t>
            </a:r>
            <a:r>
              <a:rPr lang="fr-FR" dirty="0"/>
              <a:t>), </a:t>
            </a:r>
            <a:r>
              <a:rPr lang="fr-FR" dirty="0" err="1"/>
              <a:t>hydrosphere</a:t>
            </a:r>
            <a:r>
              <a:rPr lang="fr-FR" dirty="0"/>
              <a:t>, </a:t>
            </a:r>
            <a:r>
              <a:rPr lang="fr-FR" dirty="0" err="1"/>
              <a:t>biosphere</a:t>
            </a:r>
            <a:endParaRPr sz="1600"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Very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dynamic</a:t>
            </a:r>
            <a:r>
              <a:rPr lang="fr-FR" dirty="0"/>
              <a:t> : </a:t>
            </a:r>
            <a:r>
              <a:rPr lang="fr-FR" dirty="0" err="1"/>
              <a:t>from</a:t>
            </a:r>
            <a:r>
              <a:rPr lang="fr-FR" dirty="0"/>
              <a:t> 1b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to a few </a:t>
            </a:r>
            <a:r>
              <a:rPr lang="fr-FR" dirty="0" err="1"/>
              <a:t>hours</a:t>
            </a:r>
            <a:r>
              <a:rPr lang="fr-FR" dirty="0"/>
              <a:t> time constant</a:t>
            </a:r>
            <a:endParaRPr dirty="0"/>
          </a:p>
          <a:p>
            <a:pPr marL="457200" lvl="1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CO</a:t>
            </a:r>
            <a:r>
              <a:rPr lang="fr-FR" baseline="-25000" dirty="0"/>
              <a:t>2 </a:t>
            </a:r>
            <a:r>
              <a:rPr lang="fr-FR" dirty="0" err="1"/>
              <a:t>matters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has 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cycle, </a:t>
            </a:r>
            <a:r>
              <a:rPr lang="fr-FR" dirty="0" err="1"/>
              <a:t>implied</a:t>
            </a:r>
            <a:r>
              <a:rPr lang="fr-FR" dirty="0"/>
              <a:t> in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Bioprocesses</a:t>
            </a:r>
            <a:r>
              <a:rPr lang="fr-FR" dirty="0"/>
              <a:t> (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building brick for </a:t>
            </a:r>
            <a:r>
              <a:rPr lang="fr-FR" dirty="0" err="1"/>
              <a:t>most</a:t>
            </a:r>
            <a:r>
              <a:rPr lang="fr-FR" dirty="0"/>
              <a:t> know life),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Energy </a:t>
            </a:r>
            <a:r>
              <a:rPr lang="fr-FR" dirty="0" err="1"/>
              <a:t>storage</a:t>
            </a:r>
            <a:r>
              <a:rPr lang="fr-FR" dirty="0"/>
              <a:t> and release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partially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</a:t>
            </a:r>
            <a:r>
              <a:rPr lang="fr-FR" dirty="0" err="1"/>
              <a:t>previous</a:t>
            </a:r>
            <a:r>
              <a:rPr lang="fr-FR" dirty="0"/>
              <a:t> point)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Sedimentation</a:t>
            </a:r>
            <a:r>
              <a:rPr lang="fr-FR" dirty="0"/>
              <a:t> and </a:t>
            </a:r>
            <a:r>
              <a:rPr lang="fr-FR" dirty="0" err="1"/>
              <a:t>volcanic</a:t>
            </a:r>
            <a:r>
              <a:rPr lang="fr-FR" dirty="0"/>
              <a:t> </a:t>
            </a:r>
            <a:r>
              <a:rPr lang="fr-FR" dirty="0" err="1"/>
              <a:t>activity</a:t>
            </a:r>
            <a:endParaRPr dirty="0"/>
          </a:p>
          <a:p>
            <a:pPr marL="457200" lvl="1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Water has a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simpler</a:t>
            </a:r>
            <a:r>
              <a:rPr lang="fr-FR" dirty="0"/>
              <a:t> cycle </a:t>
            </a:r>
            <a:r>
              <a:rPr lang="fr-FR" dirty="0" err="1"/>
              <a:t>than</a:t>
            </a:r>
            <a:r>
              <a:rPr lang="fr-FR" dirty="0"/>
              <a:t> CO</a:t>
            </a:r>
            <a:r>
              <a:rPr lang="fr-FR" baseline="-25000" dirty="0"/>
              <a:t>2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Although</a:t>
            </a:r>
            <a:r>
              <a:rPr lang="fr-FR" dirty="0"/>
              <a:t> GH power of water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;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Changes in CO2 concentration are </a:t>
            </a:r>
            <a:r>
              <a:rPr lang="fr-FR" dirty="0" err="1"/>
              <a:t>larger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/>
              <a:t>more persistent (100+y)</a:t>
            </a:r>
            <a:endParaRPr dirty="0"/>
          </a:p>
          <a:p>
            <a:pPr marL="742950" lvl="1" indent="-21463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A lot of incident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by the Sun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The </a:t>
            </a:r>
            <a:r>
              <a:rPr lang="fr-FR" dirty="0" err="1"/>
              <a:t>climate</a:t>
            </a:r>
            <a:r>
              <a:rPr lang="fr-FR" dirty="0"/>
              <a:t> system uses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, to </a:t>
            </a:r>
            <a:r>
              <a:rPr lang="fr-FR" dirty="0" err="1"/>
              <a:t>make</a:t>
            </a:r>
            <a:br>
              <a:rPr lang="fr-FR" dirty="0"/>
            </a:b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as life</a:t>
            </a:r>
            <a:endParaRPr dirty="0"/>
          </a:p>
          <a:p>
            <a:pPr marL="342900" lvl="0" indent="-266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b="1"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b="1" dirty="0"/>
              <a:t>Life and </a:t>
            </a:r>
            <a:r>
              <a:rPr lang="fr-FR" b="1" dirty="0" err="1"/>
              <a:t>climate</a:t>
            </a:r>
            <a:r>
              <a:rPr lang="fr-FR" b="1" dirty="0"/>
              <a:t> are </a:t>
            </a:r>
            <a:r>
              <a:rPr lang="fr-FR" b="1" dirty="0" err="1"/>
              <a:t>closely</a:t>
            </a:r>
            <a:r>
              <a:rPr lang="fr-FR" b="1" dirty="0"/>
              <a:t> </a:t>
            </a:r>
            <a:r>
              <a:rPr lang="fr-FR" b="1" dirty="0" err="1"/>
              <a:t>interconnected</a:t>
            </a:r>
            <a:endParaRPr dirty="0"/>
          </a:p>
        </p:txBody>
      </p:sp>
      <p:pic>
        <p:nvPicPr>
          <p:cNvPr id="57" name="Google Shape;57;p3" descr="Fichier:Carbone flux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4253" y="2657254"/>
            <a:ext cx="3326307" cy="402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 descr="http://www2.ggl.ulaval.ca/personnel/bourque/s3/3.40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649" y="3370147"/>
            <a:ext cx="2348604" cy="284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5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French </a:t>
            </a:r>
            <a:r>
              <a:rPr lang="fr-FR" dirty="0" err="1"/>
              <a:t>footprint</a:t>
            </a:r>
            <a:r>
              <a:rPr lang="fr-FR" dirty="0"/>
              <a:t> by </a:t>
            </a:r>
            <a:r>
              <a:rPr lang="fr-FR" dirty="0" err="1"/>
              <a:t>income</a:t>
            </a:r>
            <a:r>
              <a:rPr lang="fr-FR" dirty="0"/>
              <a:t> (</a:t>
            </a:r>
            <a:r>
              <a:rPr lang="fr-FR" dirty="0" err="1"/>
              <a:t>households</a:t>
            </a:r>
            <a:r>
              <a:rPr lang="fr-FR" dirty="0"/>
              <a:t>)</a:t>
            </a:r>
            <a:endParaRPr dirty="0"/>
          </a:p>
        </p:txBody>
      </p:sp>
      <p:pic>
        <p:nvPicPr>
          <p:cNvPr id="454" name="Google Shape;45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887" y="501653"/>
            <a:ext cx="11088225" cy="628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2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Piketty and Chancel 2015 on distribution of CO</a:t>
            </a:r>
            <a:r>
              <a:rPr lang="fr-FR" baseline="-25000" dirty="0"/>
              <a:t>2</a:t>
            </a:r>
            <a:r>
              <a:rPr lang="fr-FR" dirty="0"/>
              <a:t>e </a:t>
            </a:r>
            <a:r>
              <a:rPr lang="fr-FR" dirty="0" err="1"/>
              <a:t>emissions</a:t>
            </a:r>
            <a:endParaRPr dirty="0"/>
          </a:p>
        </p:txBody>
      </p:sp>
      <p:sp>
        <p:nvSpPr>
          <p:cNvPr id="460" name="Google Shape;460;p56"/>
          <p:cNvSpPr txBox="1">
            <a:spLocks noGrp="1"/>
          </p:cNvSpPr>
          <p:nvPr>
            <p:ph type="body" idx="1"/>
          </p:nvPr>
        </p:nvSpPr>
        <p:spPr>
          <a:xfrm>
            <a:off x="1981200" y="1557338"/>
            <a:ext cx="3970800" cy="496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 </a:t>
            </a:r>
            <a:endParaRPr dirty="0"/>
          </a:p>
        </p:txBody>
      </p:sp>
      <p:pic>
        <p:nvPicPr>
          <p:cNvPr id="461" name="Google Shape;461;p56"/>
          <p:cNvPicPr preferRelativeResize="0"/>
          <p:nvPr/>
        </p:nvPicPr>
        <p:blipFill rotWithShape="1">
          <a:blip r:embed="rId4">
            <a:alphaModFix/>
          </a:blip>
          <a:srcRect l="7517" t="21254" r="18470" b="14978"/>
          <a:stretch/>
        </p:blipFill>
        <p:spPr>
          <a:xfrm>
            <a:off x="2927648" y="2204864"/>
            <a:ext cx="1800200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/>
          <p:nvPr/>
        </p:nvSpPr>
        <p:spPr>
          <a:xfrm>
            <a:off x="4871864" y="6488668"/>
            <a:ext cx="533893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Chancel L. and Piketty T., 2015. "Carbon and inequality : from Kyoto to Paris", (PSE working paper, November).</a:t>
            </a:r>
            <a:endParaRPr sz="9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4905" y="3576618"/>
            <a:ext cx="4244717" cy="26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072" y="1502636"/>
            <a:ext cx="3126382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53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7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Chancel 2021</a:t>
            </a:r>
            <a:endParaRPr dirty="0"/>
          </a:p>
        </p:txBody>
      </p:sp>
      <p:sp>
        <p:nvSpPr>
          <p:cNvPr id="470" name="Google Shape;470;p57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No more </a:t>
            </a:r>
            <a:r>
              <a:rPr lang="fr-FR" dirty="0" err="1"/>
              <a:t>income</a:t>
            </a:r>
            <a:r>
              <a:rPr lang="fr-FR" dirty="0"/>
              <a:t> </a:t>
            </a:r>
            <a:r>
              <a:rPr lang="fr-FR" dirty="0" err="1"/>
              <a:t>elasticity</a:t>
            </a:r>
            <a:r>
              <a:rPr lang="fr-FR" dirty="0"/>
              <a:t> but a </a:t>
            </a:r>
            <a:r>
              <a:rPr lang="fr-FR" dirty="0" err="1"/>
              <a:t>consumtion</a:t>
            </a:r>
            <a:r>
              <a:rPr lang="fr-FR" dirty="0"/>
              <a:t> </a:t>
            </a:r>
            <a:r>
              <a:rPr lang="fr-FR" dirty="0" err="1"/>
              <a:t>eleasticity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But imputation of capital </a:t>
            </a:r>
            <a:r>
              <a:rPr lang="fr-FR" dirty="0" err="1"/>
              <a:t>investiment</a:t>
            </a:r>
            <a:r>
              <a:rPr lang="fr-FR" dirty="0"/>
              <a:t> to </a:t>
            </a:r>
            <a:r>
              <a:rPr lang="fr-FR" i="1" dirty="0" err="1"/>
              <a:t>owners</a:t>
            </a:r>
            <a:r>
              <a:rPr lang="fr-FR" i="1" dirty="0"/>
              <a:t>!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i="1" dirty="0"/>
              <a:t>In contradiction </a:t>
            </a:r>
            <a:r>
              <a:rPr lang="fr-FR" i="1" dirty="0" err="1"/>
              <a:t>with</a:t>
            </a:r>
            <a:r>
              <a:rPr lang="fr-FR" i="1" dirty="0"/>
              <a:t> the consumer </a:t>
            </a:r>
            <a:r>
              <a:rPr lang="fr-FR" i="1" dirty="0" err="1"/>
              <a:t>based</a:t>
            </a:r>
            <a:r>
              <a:rPr lang="fr-FR" i="1" dirty="0"/>
              <a:t> </a:t>
            </a:r>
            <a:r>
              <a:rPr lang="fr-FR" i="1" dirty="0" err="1"/>
              <a:t>approach</a:t>
            </a:r>
            <a:r>
              <a:rPr lang="fr-FR" i="1" dirty="0"/>
              <a:t> </a:t>
            </a:r>
            <a:r>
              <a:rPr lang="fr-FR" i="1" dirty="0" err="1"/>
              <a:t>where</a:t>
            </a:r>
            <a:r>
              <a:rPr lang="fr-FR" i="1" dirty="0"/>
              <a:t> </a:t>
            </a:r>
            <a:r>
              <a:rPr lang="fr-FR" i="1" dirty="0" err="1"/>
              <a:t>emissions</a:t>
            </a:r>
            <a:r>
              <a:rPr lang="fr-FR" i="1" dirty="0"/>
              <a:t> are </a:t>
            </a:r>
            <a:r>
              <a:rPr lang="fr-FR" i="1" dirty="0" err="1"/>
              <a:t>imputed</a:t>
            </a:r>
            <a:r>
              <a:rPr lang="fr-FR" i="1" dirty="0"/>
              <a:t>, </a:t>
            </a:r>
            <a:r>
              <a:rPr lang="fr-FR" i="1" dirty="0" err="1"/>
              <a:t>including</a:t>
            </a:r>
            <a:r>
              <a:rPr lang="fr-FR" i="1" dirty="0"/>
              <a:t> capital </a:t>
            </a:r>
            <a:r>
              <a:rPr lang="fr-FR" i="1" dirty="0" err="1"/>
              <a:t>cost</a:t>
            </a:r>
            <a:endParaRPr i="1"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i="1" dirty="0"/>
              <a:t>No double count (</a:t>
            </a:r>
            <a:r>
              <a:rPr lang="fr-FR" i="1" dirty="0" err="1"/>
              <a:t>because</a:t>
            </a:r>
            <a:r>
              <a:rPr lang="fr-FR" i="1" dirty="0"/>
              <a:t> </a:t>
            </a:r>
            <a:r>
              <a:rPr lang="fr-FR" i="1" dirty="0" err="1"/>
              <a:t>overall</a:t>
            </a:r>
            <a:r>
              <a:rPr lang="fr-FR" i="1" dirty="0"/>
              <a:t> </a:t>
            </a:r>
            <a:r>
              <a:rPr lang="fr-FR" i="1" dirty="0" err="1"/>
              <a:t>emissions</a:t>
            </a:r>
            <a:r>
              <a:rPr lang="fr-FR" i="1" dirty="0"/>
              <a:t> are </a:t>
            </a:r>
            <a:r>
              <a:rPr lang="fr-FR" i="1" dirty="0" err="1"/>
              <a:t>redistributed</a:t>
            </a:r>
            <a:r>
              <a:rPr lang="fr-FR" i="1" dirty="0"/>
              <a:t>) but a high </a:t>
            </a:r>
            <a:r>
              <a:rPr lang="fr-FR" i="1" dirty="0" err="1"/>
              <a:t>share</a:t>
            </a:r>
            <a:r>
              <a:rPr lang="fr-FR" i="1" dirty="0"/>
              <a:t> of </a:t>
            </a:r>
            <a:r>
              <a:rPr lang="fr-FR" i="1" dirty="0" err="1"/>
              <a:t>emissions</a:t>
            </a:r>
            <a:r>
              <a:rPr lang="fr-FR" i="1" dirty="0"/>
              <a:t> are </a:t>
            </a:r>
            <a:r>
              <a:rPr lang="fr-FR" i="1" dirty="0" err="1"/>
              <a:t>imputed</a:t>
            </a:r>
            <a:r>
              <a:rPr lang="fr-FR" i="1" dirty="0"/>
              <a:t> to the </a:t>
            </a:r>
            <a:r>
              <a:rPr lang="fr-FR" i="1" dirty="0" err="1"/>
              <a:t>wealthiest</a:t>
            </a:r>
            <a:r>
              <a:rPr lang="fr-FR" i="1" dirty="0"/>
              <a:t> due to the </a:t>
            </a:r>
            <a:r>
              <a:rPr lang="fr-FR" i="1" dirty="0" err="1"/>
              <a:t>share</a:t>
            </a:r>
            <a:r>
              <a:rPr lang="fr-FR" i="1" dirty="0"/>
              <a:t> in </a:t>
            </a:r>
            <a:r>
              <a:rPr lang="fr-FR" i="1" dirty="0" err="1"/>
              <a:t>wealth</a:t>
            </a:r>
            <a:r>
              <a:rPr lang="fr-FR" i="1" dirty="0"/>
              <a:t> : 70% of the </a:t>
            </a:r>
            <a:r>
              <a:rPr lang="fr-FR" i="1" dirty="0" err="1"/>
              <a:t>footprint</a:t>
            </a:r>
            <a:r>
              <a:rPr lang="fr-FR" i="1" dirty="0"/>
              <a:t> of the </a:t>
            </a:r>
            <a:r>
              <a:rPr lang="fr-FR" i="1" dirty="0" err="1"/>
              <a:t>latest</a:t>
            </a:r>
            <a:r>
              <a:rPr lang="fr-FR" i="1" dirty="0"/>
              <a:t> </a:t>
            </a:r>
            <a:r>
              <a:rPr lang="fr-FR" i="1" dirty="0" err="1"/>
              <a:t>decile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</a:t>
            </a:r>
            <a:r>
              <a:rPr lang="fr-FR" i="1" dirty="0" err="1"/>
              <a:t>wealth</a:t>
            </a:r>
            <a:endParaRPr i="1"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i="1" dirty="0" err="1"/>
              <a:t>Make</a:t>
            </a:r>
            <a:r>
              <a:rPr lang="fr-FR" i="1" dirty="0"/>
              <a:t> a large diff. For </a:t>
            </a:r>
            <a:r>
              <a:rPr lang="fr-FR" i="1" dirty="0" err="1"/>
              <a:t>highest</a:t>
            </a:r>
            <a:r>
              <a:rPr lang="fr-FR" i="1" dirty="0"/>
              <a:t> </a:t>
            </a:r>
            <a:r>
              <a:rPr lang="fr-FR" i="1" dirty="0" err="1"/>
              <a:t>deciles</a:t>
            </a:r>
            <a:r>
              <a:rPr lang="fr-FR" i="1" dirty="0"/>
              <a:t> and </a:t>
            </a:r>
            <a:r>
              <a:rPr lang="fr-FR" i="1" dirty="0" err="1"/>
              <a:t>even</a:t>
            </a:r>
            <a:r>
              <a:rPr lang="fr-FR" i="1" dirty="0"/>
              <a:t> more for </a:t>
            </a:r>
            <a:r>
              <a:rPr lang="fr-FR" i="1" dirty="0" err="1"/>
              <a:t>shares</a:t>
            </a:r>
            <a:endParaRPr i="1" dirty="0"/>
          </a:p>
          <a:p>
            <a:pPr marL="742950" lvl="1" indent="-21463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i="1" dirty="0"/>
          </a:p>
          <a:p>
            <a:pPr marL="742950" lvl="1" indent="-21463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</a:pPr>
            <a:endParaRPr i="1" dirty="0"/>
          </a:p>
        </p:txBody>
      </p:sp>
      <p:graphicFrame>
        <p:nvGraphicFramePr>
          <p:cNvPr id="471" name="Google Shape;471;p57"/>
          <p:cNvGraphicFramePr/>
          <p:nvPr/>
        </p:nvGraphicFramePr>
        <p:xfrm>
          <a:off x="335360" y="2564904"/>
          <a:ext cx="11521625" cy="3373955"/>
        </p:xfrm>
        <a:graphic>
          <a:graphicData uri="http://schemas.openxmlformats.org/drawingml/2006/table">
            <a:tbl>
              <a:tblPr firstRow="1" bandRow="1">
                <a:noFill/>
                <a:tableStyleId>{7669788D-E256-4D75-B1D8-4F952961553A}</a:tableStyleId>
              </a:tblPr>
              <a:tblGrid>
                <a:gridCol w="230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Source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Coverage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Emissions last decile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Share of last decile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link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Piketty Chancel 2015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30.5/ind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32%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fr-FR" sz="800" u="sng" strike="noStrike" cap="none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3"/>
                        </a:rPr>
                        <a:t>ChancelPiketty2015.pdf (hal.science)</a:t>
                      </a:r>
                      <a:endParaRPr sz="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Chancel 2021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Europe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32-38/ind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fr-FR" sz="800" u="sng" strike="noStrike" cap="none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4"/>
                        </a:rPr>
                        <a:t>Global carbon inequality over 1990–2019 | Nature Sustainability</a:t>
                      </a:r>
                      <a:endParaRPr sz="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Theine et al 2022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Austria 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38/household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17/ind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fr-FR" sz="800" u="sng" strike="noStrike" cap="none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5"/>
                        </a:rPr>
                        <a:t>Emissions inequality: Disparities in income, expenditure, and the carbon footprint in Austria | Elsevier Enhanced Reader</a:t>
                      </a:r>
                      <a:endParaRPr sz="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Malliet 2020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France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38/household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18/ind</a:t>
                      </a:r>
                      <a:endParaRPr sz="1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fr-FR" sz="800" u="sng" strike="noStrike" cap="none">
                          <a:solidFill>
                            <a:schemeClr val="hlink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  <a:hlinkClick r:id="rId6"/>
                        </a:rPr>
                        <a:t>La contribution des émissions importées à l’empreinte carbone de la France (sciences-po.fr)</a:t>
                      </a:r>
                      <a:endParaRPr sz="800" u="none" strike="noStrike" cap="none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049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899" y="542776"/>
            <a:ext cx="7798201" cy="577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15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-24680" y="27320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Heterogeneity of climate change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The million </a:t>
            </a:r>
            <a:r>
              <a:rPr lang="fr-FR" dirty="0" err="1"/>
              <a:t>year</a:t>
            </a:r>
            <a:r>
              <a:rPr lang="fr-FR" dirty="0"/>
              <a:t> perspective</a:t>
            </a:r>
            <a:endParaRPr dirty="0"/>
          </a:p>
        </p:txBody>
      </p:sp>
      <p:pic>
        <p:nvPicPr>
          <p:cNvPr id="179" name="Google Shape;1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484" y="488759"/>
            <a:ext cx="9289034" cy="6362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With</a:t>
            </a:r>
            <a:r>
              <a:rPr lang="fr-FR" dirty="0"/>
              <a:t> a lot of </a:t>
            </a:r>
            <a:r>
              <a:rPr lang="fr-FR" dirty="0" err="1"/>
              <a:t>geographic</a:t>
            </a:r>
            <a:r>
              <a:rPr lang="fr-FR" dirty="0"/>
              <a:t>/time </a:t>
            </a:r>
            <a:r>
              <a:rPr lang="fr-FR" dirty="0" err="1"/>
              <a:t>variability</a:t>
            </a:r>
            <a:endParaRPr dirty="0"/>
          </a:p>
        </p:txBody>
      </p:sp>
      <p:pic>
        <p:nvPicPr>
          <p:cNvPr id="185" name="Google Shape;185;p21" descr="Sea Surface Temperature Anomal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55281" y="4330700"/>
            <a:ext cx="44577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 descr="Land Surface Temperature Anoma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9876" y="1339850"/>
            <a:ext cx="4608513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 descr="colorba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8388" y="3248026"/>
            <a:ext cx="19050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 descr="colorb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2675" y="6165851"/>
            <a:ext cx="190500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/>
          <p:nvPr/>
        </p:nvSpPr>
        <p:spPr>
          <a:xfrm>
            <a:off x="1981200" y="1412875"/>
            <a:ext cx="278634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100"/>
              <a:buFont typeface="Noto Sans Symbols"/>
              <a:buNone/>
            </a:pPr>
            <a:r>
              <a:rPr lang="fr-FR" sz="1100" b="1" i="0" u="none" strike="noStrike" cap="none">
                <a:solidFill>
                  <a:srgbClr val="38383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Land Surface Temperature Anomaly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1928814" y="4165601"/>
            <a:ext cx="29033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200"/>
              <a:buFont typeface="Noto Sans Symbols"/>
              <a:buNone/>
            </a:pPr>
            <a:r>
              <a:rPr lang="fr-FR" sz="1200" b="1" i="0" u="none" strike="noStrike" cap="none">
                <a:solidFill>
                  <a:srgbClr val="38383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Sea Surface Temperature Anomaly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Globally</a:t>
            </a:r>
            <a:r>
              <a:rPr lang="fr-FR" dirty="0"/>
              <a:t> hotter, but </a:t>
            </a:r>
            <a:r>
              <a:rPr lang="fr-FR" dirty="0" err="1"/>
              <a:t>sometimes</a:t>
            </a:r>
            <a:r>
              <a:rPr lang="fr-FR" dirty="0"/>
              <a:t> </a:t>
            </a:r>
            <a:r>
              <a:rPr lang="fr-FR" dirty="0" err="1"/>
              <a:t>colder</a:t>
            </a:r>
            <a:endParaRPr dirty="0"/>
          </a:p>
        </p:txBody>
      </p:sp>
      <p:pic>
        <p:nvPicPr>
          <p:cNvPr id="196" name="Google Shape;196;p22" descr="https://www.ncdc.noaa.gov/sotc/service/global/map-blended-mntp/201608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97194" y="3122434"/>
            <a:ext cx="232941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 descr="https://www.ncdc.noaa.gov/sotc/service/global/map-blended-mntp/201610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7611" y="4896674"/>
            <a:ext cx="232958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 descr="https://www.ncdc.noaa.gov/sotc/service/global/map-blended-mntp/201609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3890" y="3096674"/>
            <a:ext cx="232958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 descr="https://www.ncdc.noaa.gov/sotc/service/global/map-blended-mntp/201607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4810" y="3122434"/>
            <a:ext cx="232958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 descr="https://www.ncdc.noaa.gov/sotc/service/global/map-blended-mntp/201606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23894" y="1322434"/>
            <a:ext cx="232958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 descr="https://www.ncdc.noaa.gov/sotc/service/global/map-blended-mntp/201605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94308" y="1322434"/>
            <a:ext cx="232958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 descr="https://www.ncdc.noaa.gov/sotc/service/global/map-blended-mntp/201604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9208" y="1322434"/>
            <a:ext cx="2329583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And more to come</a:t>
            </a:r>
            <a:endParaRPr dirty="0"/>
          </a:p>
        </p:txBody>
      </p:sp>
      <p:pic>
        <p:nvPicPr>
          <p:cNvPr id="208" name="Google Shape;20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1340768"/>
            <a:ext cx="3980846" cy="288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 descr="http://www.eea.europa.eu/data-and-maps/figures/projected-changes-in-annual-summer-1/clim001_18057_figure6.eps/image_lar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2350" y="1412875"/>
            <a:ext cx="4953744" cy="36379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5591458" y="5042329"/>
            <a:ext cx="45720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333333"/>
                </a:solidFill>
                <a:latin typeface="Open Sans Light"/>
                <a:ea typeface="Open Sans Light"/>
                <a:cs typeface="Open Sans Light"/>
                <a:sym typeface="Open Sans"/>
              </a:rPr>
              <a:t>Projected changes in annual (left), summer (middle) and winter (right) near-surface air temperature (°C) in the period 2071-2100, compared to the baseline period 1971-2000 for the forcing scenarios RCP 4.5 (top) and RCP 8.5 (bottom). Model simulations are based on the multi-model ensemble average of RCM simulations from the EURO-CORDEX initiative.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Geographical</a:t>
            </a:r>
            <a:r>
              <a:rPr lang="fr-FR" dirty="0"/>
              <a:t> </a:t>
            </a:r>
            <a:r>
              <a:rPr lang="fr-FR" dirty="0" err="1"/>
              <a:t>variability</a:t>
            </a:r>
            <a:r>
              <a:rPr lang="fr-FR" dirty="0"/>
              <a:t> of </a:t>
            </a: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forecasted</a:t>
            </a:r>
            <a:endParaRPr dirty="0"/>
          </a:p>
        </p:txBody>
      </p:sp>
      <p:sp>
        <p:nvSpPr>
          <p:cNvPr id="284" name="Google Shape;284;p41"/>
          <p:cNvSpPr txBox="1"/>
          <p:nvPr/>
        </p:nvSpPr>
        <p:spPr>
          <a:xfrm>
            <a:off x="1524000" y="6299201"/>
            <a:ext cx="7780338" cy="27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temperature anomaly, according to 4 models, intermediate emission scenario, </a:t>
            </a:r>
            <a:r>
              <a:rPr lang="fr-F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http://www.drias-climat.fr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41"/>
          <p:cNvPicPr preferRelativeResize="0"/>
          <p:nvPr/>
        </p:nvPicPr>
        <p:blipFill rotWithShape="1">
          <a:blip r:embed="rId4">
            <a:alphaModFix/>
          </a:blip>
          <a:srcRect l="6595" t="13551" r="26195" b="44807"/>
          <a:stretch/>
        </p:blipFill>
        <p:spPr>
          <a:xfrm>
            <a:off x="1524000" y="1855788"/>
            <a:ext cx="4787900" cy="419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1"/>
          <p:cNvPicPr preferRelativeResize="0"/>
          <p:nvPr/>
        </p:nvPicPr>
        <p:blipFill rotWithShape="1">
          <a:blip r:embed="rId4">
            <a:alphaModFix/>
          </a:blip>
          <a:srcRect l="3207" t="3288" r="73549" b="89828"/>
          <a:stretch/>
        </p:blipFill>
        <p:spPr>
          <a:xfrm>
            <a:off x="1511300" y="1196975"/>
            <a:ext cx="1758950" cy="736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</p:pic>
      <p:pic>
        <p:nvPicPr>
          <p:cNvPr id="287" name="Google Shape;287;p41"/>
          <p:cNvPicPr preferRelativeResize="0"/>
          <p:nvPr/>
        </p:nvPicPr>
        <p:blipFill rotWithShape="1">
          <a:blip r:embed="rId4">
            <a:alphaModFix/>
          </a:blip>
          <a:srcRect l="6371" t="54577" r="28488" b="20950"/>
          <a:stretch/>
        </p:blipFill>
        <p:spPr>
          <a:xfrm>
            <a:off x="6167439" y="1855789"/>
            <a:ext cx="4465637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1"/>
          <p:cNvPicPr preferRelativeResize="0"/>
          <p:nvPr/>
        </p:nvPicPr>
        <p:blipFill rotWithShape="1">
          <a:blip r:embed="rId5">
            <a:alphaModFix/>
          </a:blip>
          <a:srcRect l="6033" t="3288" r="39163" b="79282"/>
          <a:stretch/>
        </p:blipFill>
        <p:spPr>
          <a:xfrm>
            <a:off x="6167438" y="4257676"/>
            <a:ext cx="4144962" cy="18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Lorenz </a:t>
            </a:r>
            <a:r>
              <a:rPr lang="fr-FR" dirty="0" err="1"/>
              <a:t>attractor</a:t>
            </a:r>
            <a:endParaRPr dirty="0"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pic>
        <p:nvPicPr>
          <p:cNvPr id="65" name="Google Shape;65;p4" title="Moulin de Lorenz | Attracteur expￃﾩriment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92" y="463442"/>
            <a:ext cx="10684251" cy="600989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"/>
          <p:cNvSpPr txBox="1"/>
          <p:nvPr/>
        </p:nvSpPr>
        <p:spPr>
          <a:xfrm>
            <a:off x="623392" y="6585975"/>
            <a:ext cx="69345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exemple of a complex system: Lorentz attractor </a:t>
            </a:r>
            <a:r>
              <a:rPr lang="fr-F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https://www.youtube.com/watch?v=Tyjv-tmZg5U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Geographical</a:t>
            </a:r>
            <a:r>
              <a:rPr lang="fr-FR" dirty="0"/>
              <a:t> </a:t>
            </a:r>
            <a:r>
              <a:rPr lang="fr-FR" dirty="0" err="1"/>
              <a:t>variability</a:t>
            </a:r>
            <a:r>
              <a:rPr lang="fr-FR" dirty="0"/>
              <a:t> of </a:t>
            </a:r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forecasted</a:t>
            </a:r>
            <a:r>
              <a:rPr lang="fr-FR" dirty="0"/>
              <a:t> (2)</a:t>
            </a:r>
            <a:endParaRPr dirty="0"/>
          </a:p>
        </p:txBody>
      </p:sp>
      <p:pic>
        <p:nvPicPr>
          <p:cNvPr id="294" name="Google Shape;294;p42"/>
          <p:cNvPicPr preferRelativeResize="0"/>
          <p:nvPr/>
        </p:nvPicPr>
        <p:blipFill rotWithShape="1">
          <a:blip r:embed="rId3">
            <a:alphaModFix/>
          </a:blip>
          <a:srcRect l="5247" t="3664" r="73553" b="90118"/>
          <a:stretch/>
        </p:blipFill>
        <p:spPr>
          <a:xfrm>
            <a:off x="1774826" y="1268413"/>
            <a:ext cx="1603375" cy="6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 rotWithShape="1">
          <a:blip r:embed="rId3">
            <a:alphaModFix/>
          </a:blip>
          <a:srcRect l="6420" t="13612" r="28085" b="45200"/>
          <a:stretch/>
        </p:blipFill>
        <p:spPr>
          <a:xfrm>
            <a:off x="1524000" y="2060576"/>
            <a:ext cx="4743450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 rotWithShape="1">
          <a:blip r:embed="rId3">
            <a:alphaModFix/>
          </a:blip>
          <a:srcRect l="7158" t="54987" r="28120" b="17942"/>
          <a:stretch/>
        </p:blipFill>
        <p:spPr>
          <a:xfrm>
            <a:off x="6240464" y="2060576"/>
            <a:ext cx="4365625" cy="258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/>
          <p:cNvPicPr preferRelativeResize="0"/>
          <p:nvPr/>
        </p:nvPicPr>
        <p:blipFill rotWithShape="1">
          <a:blip r:embed="rId4">
            <a:alphaModFix/>
          </a:blip>
          <a:srcRect l="7158" t="3288" r="40980" b="80022"/>
          <a:stretch/>
        </p:blipFill>
        <p:spPr>
          <a:xfrm>
            <a:off x="6096000" y="4530725"/>
            <a:ext cx="3671888" cy="167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2"/>
          <p:cNvSpPr txBox="1"/>
          <p:nvPr/>
        </p:nvSpPr>
        <p:spPr>
          <a:xfrm>
            <a:off x="1524000" y="6299201"/>
            <a:ext cx="7537450" cy="27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#heat wave  days  anomaly, according to 4 models, intermediate emission scenario, </a:t>
            </a:r>
            <a:r>
              <a:rPr lang="fr-F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http://www.drias-climat.fr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341299" y="270892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Consequences</a:t>
            </a:r>
            <a:r>
              <a:rPr lang="fr-FR" dirty="0"/>
              <a:t> and damages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Anyhow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consequences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anticipated</a:t>
            </a:r>
            <a:endParaRPr dirty="0"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263352" y="692696"/>
            <a:ext cx="9288636" cy="59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fr-FR" sz="1800" dirty="0"/>
              <a:t>550 ppm CO2 </a:t>
            </a:r>
            <a:r>
              <a:rPr lang="fr-FR" sz="1800" dirty="0" err="1"/>
              <a:t>brings</a:t>
            </a:r>
            <a:r>
              <a:rPr lang="fr-FR" sz="1800" dirty="0"/>
              <a:t> +3°C (global temp.) in the long </a:t>
            </a:r>
            <a:r>
              <a:rPr lang="fr-FR" sz="1800" dirty="0" err="1"/>
              <a:t>term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 err="1"/>
              <a:t>never</a:t>
            </a:r>
            <a:r>
              <a:rPr lang="fr-FR" sz="1600" dirty="0"/>
              <a:t> </a:t>
            </a:r>
            <a:r>
              <a:rPr lang="fr-FR" sz="1600" dirty="0" err="1"/>
              <a:t>seen</a:t>
            </a:r>
            <a:r>
              <a:rPr lang="fr-FR" sz="1600" dirty="0"/>
              <a:t> </a:t>
            </a:r>
            <a:r>
              <a:rPr lang="fr-FR" sz="1600" dirty="0" err="1"/>
              <a:t>since</a:t>
            </a:r>
            <a:r>
              <a:rPr lang="fr-FR" sz="1600" dirty="0"/>
              <a:t> a few million </a:t>
            </a:r>
            <a:r>
              <a:rPr lang="fr-FR" sz="1600" dirty="0" err="1"/>
              <a:t>years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(</a:t>
            </a:r>
            <a:r>
              <a:rPr lang="fr-FR" sz="1600" dirty="0" err="1"/>
              <a:t>when</a:t>
            </a:r>
            <a:r>
              <a:rPr lang="fr-FR" sz="1600" dirty="0"/>
              <a:t> </a:t>
            </a:r>
            <a:r>
              <a:rPr lang="fr-FR" sz="1600" dirty="0" err="1"/>
              <a:t>dinosaurs</a:t>
            </a:r>
            <a:r>
              <a:rPr lang="fr-FR" sz="1600" dirty="0"/>
              <a:t>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ruling</a:t>
            </a:r>
            <a:r>
              <a:rPr lang="fr-FR" sz="1600" dirty="0"/>
              <a:t>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Large </a:t>
            </a:r>
            <a:r>
              <a:rPr lang="fr-FR" sz="1600" dirty="0" err="1"/>
              <a:t>geographical</a:t>
            </a:r>
            <a:r>
              <a:rPr lang="fr-FR" sz="1600" dirty="0"/>
              <a:t> </a:t>
            </a:r>
            <a:r>
              <a:rPr lang="fr-FR" sz="1600" dirty="0" err="1"/>
              <a:t>variability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(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why</a:t>
            </a:r>
            <a:r>
              <a:rPr lang="fr-FR" sz="1600" dirty="0"/>
              <a:t>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speak</a:t>
            </a:r>
            <a:r>
              <a:rPr lang="fr-FR" sz="1600" dirty="0"/>
              <a:t> of </a:t>
            </a:r>
            <a:r>
              <a:rPr lang="fr-FR" sz="1600" dirty="0" err="1"/>
              <a:t>climate</a:t>
            </a:r>
            <a:r>
              <a:rPr lang="fr-FR" sz="1600" dirty="0"/>
              <a:t> change </a:t>
            </a:r>
            <a:br>
              <a:rPr lang="fr-FR" sz="1600" dirty="0"/>
            </a:br>
            <a:r>
              <a:rPr lang="fr-FR" sz="1600" dirty="0"/>
              <a:t>and not of global </a:t>
            </a:r>
            <a:r>
              <a:rPr lang="fr-FR" sz="1600" dirty="0" err="1"/>
              <a:t>warming</a:t>
            </a:r>
            <a:r>
              <a:rPr lang="fr-FR" sz="1600" dirty="0"/>
              <a:t>)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 err="1"/>
              <a:t>Really</a:t>
            </a:r>
            <a:r>
              <a:rPr lang="fr-FR" sz="1600" dirty="0"/>
              <a:t> </a:t>
            </a:r>
            <a:r>
              <a:rPr lang="fr-FR" sz="1600" dirty="0" err="1"/>
              <a:t>warmer</a:t>
            </a:r>
            <a:r>
              <a:rPr lang="fr-FR" sz="1600" dirty="0"/>
              <a:t> at the </a:t>
            </a:r>
            <a:r>
              <a:rPr lang="fr-FR" sz="1600" dirty="0" err="1"/>
              <a:t>poles</a:t>
            </a:r>
            <a:r>
              <a:rPr lang="fr-FR" sz="1600" dirty="0"/>
              <a:t> : +20°C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/>
              <a:t>No more pole </a:t>
            </a:r>
            <a:r>
              <a:rPr lang="fr-FR" sz="1600" dirty="0" err="1"/>
              <a:t>ice</a:t>
            </a:r>
            <a:r>
              <a:rPr lang="fr-FR" sz="1600" dirty="0"/>
              <a:t> cap, </a:t>
            </a:r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ocean</a:t>
            </a:r>
            <a:r>
              <a:rPr lang="fr-FR" sz="1600" dirty="0"/>
              <a:t> large</a:t>
            </a:r>
            <a:br>
              <a:rPr lang="fr-FR" sz="1600" dirty="0"/>
            </a:br>
            <a:r>
              <a:rPr lang="fr-FR" sz="1600" dirty="0" err="1"/>
              <a:t>currents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Heat transport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going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modified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/>
              <a:t>Events like </a:t>
            </a:r>
            <a:r>
              <a:rPr lang="fr-FR" sz="1600" dirty="0" err="1"/>
              <a:t>tempest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 err="1"/>
              <a:t>strenght</a:t>
            </a:r>
            <a:r>
              <a:rPr lang="fr-FR" sz="1600" dirty="0"/>
              <a:t> of </a:t>
            </a:r>
            <a:r>
              <a:rPr lang="fr-FR" sz="1600" dirty="0" err="1"/>
              <a:t>tempest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/>
              <a:t>#days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extreme</a:t>
            </a:r>
            <a:r>
              <a:rPr lang="fr-FR" sz="1600" dirty="0"/>
              <a:t> temp,</a:t>
            </a:r>
            <a:br>
              <a:rPr lang="fr-FR" sz="1600" dirty="0"/>
            </a:br>
            <a:r>
              <a:rPr lang="fr-FR" sz="1600" dirty="0"/>
              <a:t>#consecutive dry </a:t>
            </a:r>
            <a:r>
              <a:rPr lang="fr-FR" sz="1600" dirty="0" err="1"/>
              <a:t>days</a:t>
            </a:r>
            <a:r>
              <a:rPr lang="fr-FR" sz="1600" dirty="0"/>
              <a:t>,</a:t>
            </a:r>
            <a:br>
              <a:rPr lang="fr-FR" sz="1600" dirty="0"/>
            </a:br>
            <a:r>
              <a:rPr lang="fr-FR" sz="1600" dirty="0"/>
              <a:t>#consecutive </a:t>
            </a:r>
            <a:r>
              <a:rPr lang="fr-FR" sz="1600" dirty="0" err="1"/>
              <a:t>wet</a:t>
            </a:r>
            <a:r>
              <a:rPr lang="fr-FR" sz="1600" dirty="0"/>
              <a:t> </a:t>
            </a:r>
            <a:r>
              <a:rPr lang="fr-FR" sz="1600" dirty="0" err="1"/>
              <a:t>days</a:t>
            </a:r>
            <a:r>
              <a:rPr lang="fr-FR" sz="1600" dirty="0"/>
              <a:t>,</a:t>
            </a:r>
            <a:br>
              <a:rPr lang="fr-FR" sz="1600" dirty="0"/>
            </a:br>
            <a:r>
              <a:rPr lang="fr-FR" sz="1600" dirty="0" err="1"/>
              <a:t>extreme</a:t>
            </a:r>
            <a:r>
              <a:rPr lang="fr-FR" sz="1600" dirty="0"/>
              <a:t> </a:t>
            </a:r>
            <a:r>
              <a:rPr lang="fr-FR" sz="1600" dirty="0" err="1"/>
              <a:t>rainfall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 err="1"/>
              <a:t>extreme</a:t>
            </a:r>
            <a:r>
              <a:rPr lang="fr-FR" sz="1600" dirty="0"/>
              <a:t> cold </a:t>
            </a:r>
            <a:br>
              <a:rPr lang="fr-FR" sz="1600" dirty="0"/>
            </a:br>
            <a:r>
              <a:rPr lang="fr-FR" sz="1600" dirty="0" err="1"/>
              <a:t>may</a:t>
            </a:r>
            <a:r>
              <a:rPr lang="fr-FR" sz="1600" dirty="0"/>
              <a:t> </a:t>
            </a:r>
            <a:r>
              <a:rPr lang="fr-FR" sz="1600" dirty="0" err="1"/>
              <a:t>become</a:t>
            </a:r>
            <a:r>
              <a:rPr lang="fr-FR" sz="1600" dirty="0"/>
              <a:t> more probable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 err="1"/>
              <a:t>Models</a:t>
            </a:r>
            <a:r>
              <a:rPr lang="fr-FR" sz="1600" dirty="0"/>
              <a:t> are </a:t>
            </a:r>
            <a:r>
              <a:rPr lang="fr-FR" sz="1600" dirty="0" err="1"/>
              <a:t>still</a:t>
            </a:r>
            <a:r>
              <a:rPr lang="fr-FR" sz="1600" dirty="0"/>
              <a:t> </a:t>
            </a:r>
            <a:r>
              <a:rPr lang="fr-FR" sz="1600" dirty="0" err="1"/>
              <a:t>uncertain</a:t>
            </a:r>
            <a:br>
              <a:rPr lang="fr-FR" sz="1600" dirty="0"/>
            </a:br>
            <a:r>
              <a:rPr lang="fr-FR" sz="1600" dirty="0"/>
              <a:t>(</a:t>
            </a:r>
            <a:r>
              <a:rPr lang="fr-FR" sz="1600" dirty="0" err="1"/>
              <a:t>giving</a:t>
            </a:r>
            <a:r>
              <a:rPr lang="fr-FR" sz="1600" dirty="0"/>
              <a:t> </a:t>
            </a:r>
            <a:r>
              <a:rPr lang="fr-FR" sz="1600" dirty="0" err="1"/>
              <a:t>different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)</a:t>
            </a:r>
            <a:endParaRPr dirty="0"/>
          </a:p>
          <a:p>
            <a:pPr marL="34290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dirty="0"/>
          </a:p>
          <a:p>
            <a:pPr marL="34290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dirty="0"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5923" y="457200"/>
            <a:ext cx="5402725" cy="636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Which</a:t>
            </a:r>
            <a:r>
              <a:rPr lang="fr-FR" dirty="0"/>
              <a:t> has </a:t>
            </a:r>
            <a:r>
              <a:rPr lang="fr-FR" dirty="0" err="1"/>
              <a:t>consequences</a:t>
            </a:r>
            <a:r>
              <a:rPr lang="fr-FR" dirty="0"/>
              <a:t> for life on </a:t>
            </a:r>
            <a:r>
              <a:rPr lang="fr-FR" dirty="0" err="1"/>
              <a:t>earth</a:t>
            </a:r>
            <a:endParaRPr dirty="0"/>
          </a:p>
        </p:txBody>
      </p:sp>
      <p:sp>
        <p:nvSpPr>
          <p:cNvPr id="229" name="Google Shape;229;p26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 err="1"/>
              <a:t>Higher</a:t>
            </a:r>
            <a:r>
              <a:rPr lang="fr-FR" sz="2000" dirty="0"/>
              <a:t> CO</a:t>
            </a:r>
            <a:r>
              <a:rPr lang="fr-FR" sz="2000" baseline="-25000" dirty="0"/>
              <a:t>2</a:t>
            </a:r>
            <a:r>
              <a:rPr lang="fr-FR" sz="2000" dirty="0"/>
              <a:t> </a:t>
            </a:r>
            <a:r>
              <a:rPr lang="fr-FR" sz="2000" dirty="0" err="1"/>
              <a:t>lower</a:t>
            </a:r>
            <a:r>
              <a:rPr lang="fr-FR" sz="2000" dirty="0"/>
              <a:t> pH of </a:t>
            </a:r>
            <a:r>
              <a:rPr lang="fr-FR" sz="2000" dirty="0" err="1"/>
              <a:t>oceans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Plancton (the one </a:t>
            </a:r>
            <a:r>
              <a:rPr lang="fr-FR" sz="1800" dirty="0" err="1"/>
              <a:t>we</a:t>
            </a:r>
            <a:r>
              <a:rPr lang="fr-FR" sz="1800" dirty="0"/>
              <a:t> know)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very</a:t>
            </a:r>
            <a:r>
              <a:rPr lang="fr-FR" sz="1800" dirty="0"/>
              <a:t> sensitive to pH : </a:t>
            </a:r>
            <a:br>
              <a:rPr lang="fr-FR" sz="1800" dirty="0"/>
            </a:br>
            <a:r>
              <a:rPr lang="fr-FR" sz="1800" dirty="0"/>
              <a:t>mass extinction of plancton</a:t>
            </a:r>
            <a:endParaRPr sz="18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 err="1"/>
              <a:t>consequences</a:t>
            </a:r>
            <a:r>
              <a:rPr lang="fr-FR" sz="2000" dirty="0"/>
              <a:t> on agriculture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 err="1"/>
              <a:t>Globaly</a:t>
            </a:r>
            <a:r>
              <a:rPr lang="fr-FR" sz="1800" dirty="0"/>
              <a:t> </a:t>
            </a:r>
            <a:r>
              <a:rPr lang="fr-FR" sz="1800" dirty="0" err="1"/>
              <a:t>lower</a:t>
            </a:r>
            <a:r>
              <a:rPr lang="fr-FR" sz="1800" dirty="0"/>
              <a:t> </a:t>
            </a:r>
            <a:r>
              <a:rPr lang="fr-FR" sz="1800" dirty="0" err="1"/>
              <a:t>yield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 err="1"/>
              <a:t>Localy</a:t>
            </a:r>
            <a:r>
              <a:rPr lang="fr-FR" sz="1800" dirty="0"/>
              <a:t> more </a:t>
            </a:r>
            <a:r>
              <a:rPr lang="fr-FR" sz="1800" dirty="0" err="1"/>
              <a:t>complex</a:t>
            </a:r>
            <a:r>
              <a:rPr lang="fr-FR" sz="1800" dirty="0"/>
              <a:t> : </a:t>
            </a:r>
            <a:r>
              <a:rPr lang="fr-FR" sz="1800" dirty="0" err="1"/>
              <a:t>from</a:t>
            </a:r>
            <a:r>
              <a:rPr lang="fr-FR" sz="1800" dirty="0"/>
              <a:t> collapse to </a:t>
            </a:r>
            <a:r>
              <a:rPr lang="fr-FR" sz="1800" dirty="0" err="1"/>
              <a:t>adpation</a:t>
            </a:r>
            <a:endParaRPr sz="18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More </a:t>
            </a:r>
            <a:r>
              <a:rPr lang="fr-FR" sz="1800" dirty="0" err="1"/>
              <a:t>extreme</a:t>
            </a:r>
            <a:r>
              <a:rPr lang="fr-FR" sz="1800" dirty="0"/>
              <a:t> </a:t>
            </a:r>
            <a:r>
              <a:rPr lang="fr-FR" sz="1800" dirty="0" err="1"/>
              <a:t>events</a:t>
            </a:r>
            <a:r>
              <a:rPr lang="fr-FR" sz="1800" dirty="0"/>
              <a:t> </a:t>
            </a:r>
            <a:r>
              <a:rPr lang="fr-FR" sz="1800" dirty="0" err="1"/>
              <a:t>means</a:t>
            </a:r>
            <a:r>
              <a:rPr lang="fr-FR" sz="1800" dirty="0"/>
              <a:t> </a:t>
            </a:r>
            <a:r>
              <a:rPr lang="fr-FR" sz="1800" dirty="0" err="1"/>
              <a:t>lower</a:t>
            </a:r>
            <a:r>
              <a:rPr lang="fr-FR" sz="1800" dirty="0"/>
              <a:t> adaptation of </a:t>
            </a:r>
            <a:r>
              <a:rPr lang="fr-FR" sz="1800" dirty="0" err="1"/>
              <a:t>human</a:t>
            </a:r>
            <a:r>
              <a:rPr lang="fr-FR" sz="1800" dirty="0"/>
              <a:t> </a:t>
            </a:r>
            <a:r>
              <a:rPr lang="fr-FR" sz="1800" dirty="0" err="1"/>
              <a:t>selected</a:t>
            </a:r>
            <a:r>
              <a:rPr lang="fr-FR" sz="1800" dirty="0"/>
              <a:t> </a:t>
            </a:r>
            <a:r>
              <a:rPr lang="fr-FR" sz="1800" dirty="0" err="1"/>
              <a:t>species</a:t>
            </a:r>
            <a:endParaRPr dirty="0"/>
          </a:p>
          <a:p>
            <a:pPr marL="342900" lvl="0" indent="-247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2000" dirty="0"/>
          </a:p>
          <a:p>
            <a:pPr marL="342900" lvl="0" indent="-2476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 err="1"/>
              <a:t>consequences</a:t>
            </a:r>
            <a:r>
              <a:rPr lang="fr-FR" sz="2000" dirty="0"/>
              <a:t> on </a:t>
            </a:r>
            <a:r>
              <a:rPr lang="fr-FR" sz="2000" dirty="0" err="1"/>
              <a:t>ecosystems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 err="1"/>
              <a:t>Providing</a:t>
            </a:r>
            <a:r>
              <a:rPr lang="fr-FR" sz="1800" dirty="0"/>
              <a:t> services to </a:t>
            </a:r>
            <a:r>
              <a:rPr lang="fr-FR" sz="1800" dirty="0" err="1"/>
              <a:t>human</a:t>
            </a:r>
            <a:r>
              <a:rPr lang="fr-FR" sz="1800" dirty="0"/>
              <a:t> </a:t>
            </a:r>
            <a:r>
              <a:rPr lang="fr-FR" sz="1800" dirty="0" err="1"/>
              <a:t>beings</a:t>
            </a:r>
            <a:r>
              <a:rPr lang="fr-FR" sz="1800" dirty="0"/>
              <a:t> : (for instance) 2b people </a:t>
            </a:r>
            <a:r>
              <a:rPr lang="fr-FR" sz="1800" dirty="0" err="1"/>
              <a:t>depend</a:t>
            </a:r>
            <a:r>
              <a:rPr lang="fr-FR" sz="1800" dirty="0"/>
              <a:t> on </a:t>
            </a:r>
            <a:r>
              <a:rPr lang="fr-FR" sz="1800" dirty="0" err="1"/>
              <a:t>wild</a:t>
            </a:r>
            <a:r>
              <a:rPr lang="fr-FR" sz="1800" dirty="0"/>
              <a:t> </a:t>
            </a:r>
            <a:r>
              <a:rPr lang="fr-FR" sz="1800" dirty="0" err="1"/>
              <a:t>fish</a:t>
            </a:r>
            <a:r>
              <a:rPr lang="fr-FR" sz="1800" dirty="0"/>
              <a:t> for </a:t>
            </a:r>
            <a:r>
              <a:rPr lang="fr-FR" sz="1800" dirty="0" err="1"/>
              <a:t>protein</a:t>
            </a:r>
            <a:r>
              <a:rPr lang="fr-FR" sz="1800" dirty="0"/>
              <a:t> </a:t>
            </a:r>
            <a:r>
              <a:rPr lang="fr-FR" sz="1800" dirty="0" err="1"/>
              <a:t>intake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/>
              <a:t>Interactions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err="1"/>
              <a:t>human</a:t>
            </a:r>
            <a:r>
              <a:rPr lang="fr-FR" sz="2000" dirty="0"/>
              <a:t> life and </a:t>
            </a:r>
            <a:r>
              <a:rPr lang="fr-FR" sz="2000" dirty="0" err="1"/>
              <a:t>ecosystems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Services, </a:t>
            </a:r>
            <a:r>
              <a:rPr lang="fr-FR" sz="1800" dirty="0" err="1"/>
              <a:t>ranging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dirty="0" err="1"/>
              <a:t>food</a:t>
            </a:r>
            <a:r>
              <a:rPr lang="fr-FR" sz="1800" dirty="0"/>
              <a:t> production to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materials</a:t>
            </a:r>
            <a:r>
              <a:rPr lang="fr-FR" sz="1800" dirty="0"/>
              <a:t> </a:t>
            </a:r>
            <a:r>
              <a:rPr lang="fr-FR" sz="1800" dirty="0" err="1"/>
              <a:t>supply</a:t>
            </a:r>
            <a:r>
              <a:rPr lang="fr-FR" sz="1800" dirty="0"/>
              <a:t>, </a:t>
            </a:r>
            <a:r>
              <a:rPr lang="fr-FR" sz="1800" dirty="0" err="1"/>
              <a:t>natural</a:t>
            </a:r>
            <a:r>
              <a:rPr lang="fr-FR" sz="1800" dirty="0"/>
              <a:t> protection (habitat, protection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dirty="0" err="1"/>
              <a:t>weather</a:t>
            </a:r>
            <a:r>
              <a:rPr lang="fr-FR" sz="1800" dirty="0"/>
              <a:t>), filtration and </a:t>
            </a:r>
            <a:r>
              <a:rPr lang="fr-FR" sz="1800" dirty="0" err="1"/>
              <a:t>recycling</a:t>
            </a:r>
            <a:r>
              <a:rPr lang="fr-FR" sz="1800" dirty="0"/>
              <a:t> </a:t>
            </a:r>
            <a:r>
              <a:rPr lang="fr-FR" sz="1800" dirty="0" err="1"/>
              <a:t>capacity</a:t>
            </a:r>
            <a:r>
              <a:rPr lang="fr-FR" sz="1800" dirty="0"/>
              <a:t> or cultural base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 err="1"/>
              <a:t>Negative</a:t>
            </a:r>
            <a:r>
              <a:rPr lang="fr-FR" sz="1800" dirty="0"/>
              <a:t> interactions (main </a:t>
            </a:r>
            <a:r>
              <a:rPr lang="fr-FR" sz="1800" dirty="0" err="1"/>
              <a:t>cities</a:t>
            </a:r>
            <a:r>
              <a:rPr lang="fr-FR" sz="1800" dirty="0"/>
              <a:t> in warm countries are </a:t>
            </a:r>
            <a:r>
              <a:rPr lang="fr-FR" sz="1800" dirty="0" err="1"/>
              <a:t>above</a:t>
            </a:r>
            <a:r>
              <a:rPr lang="fr-FR" sz="1800" dirty="0"/>
              <a:t> </a:t>
            </a:r>
            <a:r>
              <a:rPr lang="fr-FR" sz="1800" dirty="0" err="1"/>
              <a:t>insects</a:t>
            </a:r>
            <a:r>
              <a:rPr lang="fr-FR" sz="1800" dirty="0"/>
              <a:t> </a:t>
            </a:r>
            <a:r>
              <a:rPr lang="fr-FR" sz="1800" dirty="0" err="1"/>
              <a:t>prefered</a:t>
            </a:r>
            <a:r>
              <a:rPr lang="fr-FR" sz="1800" dirty="0"/>
              <a:t> altitude, </a:t>
            </a:r>
            <a:r>
              <a:rPr lang="fr-FR" sz="1800" dirty="0" err="1"/>
              <a:t>which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determined</a:t>
            </a:r>
            <a:r>
              <a:rPr lang="fr-FR" sz="1800" dirty="0"/>
              <a:t> by </a:t>
            </a:r>
            <a:r>
              <a:rPr lang="fr-FR" sz="1800" dirty="0" err="1"/>
              <a:t>temperature</a:t>
            </a:r>
            <a:r>
              <a:rPr lang="fr-FR" sz="1800" dirty="0"/>
              <a:t>. </a:t>
            </a:r>
            <a:r>
              <a:rPr lang="fr-FR" sz="1800" dirty="0" err="1"/>
              <a:t>Should</a:t>
            </a:r>
            <a:r>
              <a:rPr lang="fr-FR" sz="1800" dirty="0"/>
              <a:t> temp. </a:t>
            </a:r>
            <a:r>
              <a:rPr lang="fr-FR" sz="1800" dirty="0" err="1"/>
              <a:t>Increase</a:t>
            </a:r>
            <a:r>
              <a:rPr lang="fr-FR" sz="1800" dirty="0"/>
              <a:t>, </a:t>
            </a:r>
            <a:r>
              <a:rPr lang="fr-FR" sz="1800" dirty="0" err="1"/>
              <a:t>then</a:t>
            </a:r>
            <a:r>
              <a:rPr lang="fr-FR" sz="1800" dirty="0"/>
              <a:t> </a:t>
            </a:r>
            <a:r>
              <a:rPr lang="fr-FR" sz="1800" dirty="0" err="1"/>
              <a:t>insects</a:t>
            </a:r>
            <a:r>
              <a:rPr lang="fr-FR" sz="1800" dirty="0"/>
              <a:t> and </a:t>
            </a:r>
            <a:r>
              <a:rPr lang="fr-FR" sz="1800" dirty="0" err="1"/>
              <a:t>humans</a:t>
            </a:r>
            <a:r>
              <a:rPr lang="fr-FR" sz="1800" dirty="0"/>
              <a:t> </a:t>
            </a:r>
            <a:r>
              <a:rPr lang="fr-FR" sz="1800" dirty="0" err="1"/>
              <a:t>would</a:t>
            </a:r>
            <a:r>
              <a:rPr lang="fr-FR" sz="1800" dirty="0"/>
              <a:t> have to live more and more </a:t>
            </a:r>
            <a:r>
              <a:rPr lang="fr-FR" sz="1800" dirty="0" err="1"/>
              <a:t>together</a:t>
            </a:r>
            <a:r>
              <a:rPr lang="fr-FR" sz="1800" dirty="0"/>
              <a:t>, for the </a:t>
            </a:r>
            <a:r>
              <a:rPr lang="fr-FR" sz="1800" dirty="0" err="1"/>
              <a:t>better</a:t>
            </a:r>
            <a:r>
              <a:rPr lang="fr-FR" sz="1800" dirty="0"/>
              <a:t> and the </a:t>
            </a:r>
            <a:r>
              <a:rPr lang="fr-FR" sz="1800" dirty="0" err="1"/>
              <a:t>worse</a:t>
            </a:r>
            <a:r>
              <a:rPr lang="fr-FR" sz="1800" dirty="0"/>
              <a:t>)</a:t>
            </a:r>
            <a:endParaRPr dirty="0"/>
          </a:p>
        </p:txBody>
      </p:sp>
      <p:pic>
        <p:nvPicPr>
          <p:cNvPr id="230" name="Google Shape;230;p26" descr="http://www.ipcc.ch/report/graphics/images/Assessment%20Reports/AR5%20-%20WG1/Technical%20Summary/FigTS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320" y="620688"/>
            <a:ext cx="2722911" cy="3451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Impact of </a:t>
            </a:r>
            <a:r>
              <a:rPr lang="fr-FR" dirty="0" err="1"/>
              <a:t>climate</a:t>
            </a:r>
            <a:r>
              <a:rPr lang="fr-FR" dirty="0"/>
              <a:t> change</a:t>
            </a:r>
            <a:endParaRPr dirty="0"/>
          </a:p>
        </p:txBody>
      </p:sp>
      <p:pic>
        <p:nvPicPr>
          <p:cNvPr id="236" name="Google Shape;236;p27" descr="http://www.ipcc.ch/report/graphics/images/Assessment%20Reports/AR5%20-%20WG2/Technical%20Summary/WGII_AR5_FigTS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8127" y="620688"/>
            <a:ext cx="7815745" cy="60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Evaluation of damages : PESETA IV </a:t>
            </a:r>
            <a:r>
              <a:rPr lang="fr-FR" dirty="0" err="1"/>
              <a:t>from</a:t>
            </a:r>
            <a:r>
              <a:rPr lang="fr-FR" dirty="0"/>
              <a:t> the JRC</a:t>
            </a:r>
            <a:endParaRPr dirty="0"/>
          </a:p>
        </p:txBody>
      </p:sp>
      <p:pic>
        <p:nvPicPr>
          <p:cNvPr id="242" name="Google Shape;242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18508" y="620714"/>
            <a:ext cx="8554985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Evaluation of damages : PESETA</a:t>
            </a:r>
            <a:endParaRPr dirty="0"/>
          </a:p>
        </p:txBody>
      </p:sp>
      <p:pic>
        <p:nvPicPr>
          <p:cNvPr id="248" name="Google Shape;248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4825" y="842491"/>
            <a:ext cx="8642350" cy="560481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consequences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…</a:t>
            </a:r>
            <a:endParaRPr dirty="0"/>
          </a:p>
        </p:txBody>
      </p:sp>
      <p:pic>
        <p:nvPicPr>
          <p:cNvPr id="216" name="Google Shape;216;p24" descr="climat vign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5" y="477457"/>
            <a:ext cx="4884961" cy="631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Oceans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dirty="0"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-24680" y="476672"/>
            <a:ext cx="4330700" cy="431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For </a:t>
            </a:r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below</a:t>
            </a:r>
            <a:r>
              <a:rPr lang="fr-FR" dirty="0"/>
              <a:t> perception </a:t>
            </a:r>
            <a:r>
              <a:rPr lang="fr-FR" dirty="0" err="1"/>
              <a:t>level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A few (50) mm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According</a:t>
            </a:r>
            <a:r>
              <a:rPr lang="fr-FR" dirty="0"/>
              <a:t> to IPCC 2007 : </a:t>
            </a:r>
            <a:br>
              <a:rPr lang="fr-FR" dirty="0"/>
            </a:br>
            <a:r>
              <a:rPr lang="fr-FR" dirty="0"/>
              <a:t>18 to 59 cm in 2100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But </a:t>
            </a:r>
            <a:r>
              <a:rPr lang="fr-FR" dirty="0" err="1"/>
              <a:t>recently</a:t>
            </a:r>
            <a:r>
              <a:rPr lang="fr-FR" dirty="0"/>
              <a:t> (</a:t>
            </a:r>
            <a:r>
              <a:rPr lang="fr-FR" dirty="0" err="1"/>
              <a:t>since</a:t>
            </a:r>
            <a:r>
              <a:rPr lang="fr-FR" dirty="0"/>
              <a:t> 2007)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Accelerated</a:t>
            </a:r>
            <a:r>
              <a:rPr lang="fr-FR" dirty="0"/>
              <a:t> </a:t>
            </a:r>
            <a:r>
              <a:rPr lang="fr-FR" dirty="0" err="1"/>
              <a:t>melting</a:t>
            </a:r>
            <a:r>
              <a:rPr lang="fr-FR" dirty="0"/>
              <a:t> of </a:t>
            </a:r>
            <a:r>
              <a:rPr lang="fr-FR" dirty="0" err="1"/>
              <a:t>ice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 err="1"/>
              <a:t>Revised</a:t>
            </a:r>
            <a:r>
              <a:rPr lang="fr-FR" dirty="0"/>
              <a:t> estimation (IPCC 2014)</a:t>
            </a:r>
            <a:br>
              <a:rPr lang="fr-FR" dirty="0"/>
            </a:br>
            <a:r>
              <a:rPr lang="fr-FR" dirty="0"/>
              <a:t>up to 1.0 </a:t>
            </a:r>
            <a:r>
              <a:rPr lang="fr-FR" dirty="0" err="1"/>
              <a:t>meter</a:t>
            </a:r>
            <a:r>
              <a:rPr lang="fr-FR" dirty="0"/>
              <a:t> in 2100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Char char="◻"/>
            </a:pPr>
            <a:r>
              <a:rPr lang="fr-FR" dirty="0"/>
              <a:t>In the long </a:t>
            </a:r>
            <a:r>
              <a:rPr lang="fr-FR" dirty="0" err="1"/>
              <a:t>term</a:t>
            </a:r>
            <a:r>
              <a:rPr lang="fr-FR" dirty="0"/>
              <a:t>, no more </a:t>
            </a:r>
            <a:r>
              <a:rPr lang="fr-FR" dirty="0" err="1"/>
              <a:t>ice</a:t>
            </a:r>
            <a:r>
              <a:rPr lang="fr-FR" dirty="0"/>
              <a:t> caps</a:t>
            </a:r>
            <a:endParaRPr dirty="0"/>
          </a:p>
          <a:p>
            <a:pPr marL="342900" lvl="0" indent="-266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graphicFrame>
        <p:nvGraphicFramePr>
          <p:cNvPr id="261" name="Google Shape;261;p38"/>
          <p:cNvGraphicFramePr/>
          <p:nvPr/>
        </p:nvGraphicFramePr>
        <p:xfrm>
          <a:off x="47329" y="3356992"/>
          <a:ext cx="3528375" cy="1476100"/>
        </p:xfrm>
        <a:graphic>
          <a:graphicData uri="http://schemas.openxmlformats.org/drawingml/2006/table">
            <a:tbl>
              <a:tblPr>
                <a:noFill/>
                <a:tableStyleId>{8CDD3541-E692-44A3-BCD3-7A5DF2254261}</a:tableStyleId>
              </a:tblPr>
              <a:tblGrid>
                <a:gridCol w="205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00">
                <a:tc gridSpan="2"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Sources of potential sea level rise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Thermal expansion of the oceans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0.2-0.4 m per degree </a:t>
                      </a:r>
                      <a:r>
                        <a:rPr lang="fr-FR" sz="1000" b="0" i="0" u="sng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</a:t>
                      </a:r>
                      <a:r>
                        <a:rPr lang="fr-FR" sz="1000" b="0" i="0" u="sng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[1]</a:t>
                      </a: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Mountain glaciers and ice caps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0.15-0.37 m</a:t>
                      </a:r>
                      <a:r>
                        <a:rPr lang="fr-FR" sz="1000" b="0" i="0" u="sng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[2]</a:t>
                      </a: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Greenland Ice Sheet</a:t>
                      </a:r>
                      <a:endParaRPr sz="1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 m</a:t>
                      </a:r>
                      <a:r>
                        <a:rPr lang="fr-FR" sz="1000" b="0" i="0" u="sng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[3]</a:t>
                      </a: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2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West Antarctica Ice Sheet</a:t>
                      </a:r>
                      <a:endParaRPr sz="1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r>
                        <a:rPr lang="fr-FR" sz="1000" b="0" i="0" u="sng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[4]</a:t>
                      </a: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400" u="none" strike="noStrike" cap="none"/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00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East Antarctic Ice Sheet</a:t>
                      </a:r>
                      <a:endParaRPr sz="1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fr-FR" sz="1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 m</a:t>
                      </a:r>
                      <a:r>
                        <a:rPr lang="fr-FR" sz="1000" b="0" i="0" u="sng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[4]</a:t>
                      </a:r>
                      <a:endParaRPr sz="1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2" name="Google Shape;262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5722" y="457201"/>
            <a:ext cx="4206916" cy="578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4192" y="4201617"/>
            <a:ext cx="4080646" cy="203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Seapocalypse</a:t>
            </a:r>
            <a:endParaRPr dirty="0"/>
          </a:p>
        </p:txBody>
      </p:sp>
      <p:pic>
        <p:nvPicPr>
          <p:cNvPr id="269" name="Google Shape;269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0056" y="643279"/>
            <a:ext cx="1349407" cy="619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88" y="5097987"/>
            <a:ext cx="3430152" cy="17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Green House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necessary</a:t>
            </a:r>
            <a:endParaRPr dirty="0"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334435" y="620688"/>
            <a:ext cx="10442086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fr-FR" sz="2000" dirty="0"/>
              <a:t>Joseph Fourier (1823) </a:t>
            </a:r>
            <a:r>
              <a:rPr lang="fr-FR" sz="2000" dirty="0" err="1"/>
              <a:t>established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earth</a:t>
            </a:r>
            <a:r>
              <a:rPr lang="fr-FR" sz="2000" dirty="0"/>
              <a:t> </a:t>
            </a:r>
            <a:r>
              <a:rPr lang="fr-FR" sz="2000" dirty="0" err="1"/>
              <a:t>temperature</a:t>
            </a:r>
            <a:r>
              <a:rPr lang="fr-FR" sz="2000" dirty="0"/>
              <a:t> </a:t>
            </a:r>
            <a:r>
              <a:rPr lang="fr-FR" sz="2000" dirty="0" err="1"/>
              <a:t>should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-18°Celsius by </a:t>
            </a:r>
            <a:r>
              <a:rPr lang="fr-FR" sz="2000" dirty="0" err="1"/>
              <a:t>calculating</a:t>
            </a:r>
            <a:r>
              <a:rPr lang="fr-FR" sz="2000" dirty="0"/>
              <a:t> </a:t>
            </a:r>
            <a:r>
              <a:rPr lang="fr-FR" sz="2000" dirty="0" err="1"/>
              <a:t>heat</a:t>
            </a:r>
            <a:r>
              <a:rPr lang="fr-FR" sz="2000" dirty="0"/>
              <a:t> balance of </a:t>
            </a:r>
            <a:r>
              <a:rPr lang="fr-FR" sz="2000" dirty="0" err="1"/>
              <a:t>earth</a:t>
            </a:r>
            <a:r>
              <a:rPr lang="fr-FR" sz="2000" dirty="0"/>
              <a:t> system</a:t>
            </a:r>
            <a:endParaRPr dirty="0"/>
          </a:p>
          <a:p>
            <a:pPr marL="742950" lvl="1" indent="-19430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Something has 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added</a:t>
            </a:r>
            <a:r>
              <a:rPr lang="fr-FR" sz="1800" dirty="0"/>
              <a:t> in the </a:t>
            </a:r>
            <a:r>
              <a:rPr lang="fr-FR" sz="1800" dirty="0" err="1"/>
              <a:t>picture</a:t>
            </a:r>
            <a:endParaRPr dirty="0"/>
          </a:p>
          <a:p>
            <a:pPr marL="742950" lvl="1" indent="-19430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GHG and </a:t>
            </a:r>
            <a:r>
              <a:rPr lang="fr-FR" sz="1800" dirty="0" err="1"/>
              <a:t>effect</a:t>
            </a:r>
            <a:r>
              <a:rPr lang="fr-FR" sz="1800" dirty="0"/>
              <a:t> </a:t>
            </a:r>
            <a:r>
              <a:rPr lang="fr-FR" sz="1800" dirty="0" err="1"/>
              <a:t>were</a:t>
            </a:r>
            <a:r>
              <a:rPr lang="fr-FR" sz="1800" dirty="0"/>
              <a:t> </a:t>
            </a:r>
            <a:r>
              <a:rPr lang="fr-FR" sz="1800" dirty="0" err="1"/>
              <a:t>discovered</a:t>
            </a:r>
            <a:r>
              <a:rPr lang="fr-FR" sz="1800" dirty="0"/>
              <a:t> by </a:t>
            </a:r>
            <a:r>
              <a:rPr lang="fr-FR" sz="1800" dirty="0" err="1"/>
              <a:t>Lyndall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</a:pPr>
            <a:r>
              <a:rPr lang="fr-FR" sz="1800" dirty="0"/>
              <a:t>Light and </a:t>
            </a:r>
            <a:r>
              <a:rPr lang="fr-FR" sz="1800" dirty="0" err="1"/>
              <a:t>other</a:t>
            </a:r>
            <a:r>
              <a:rPr lang="fr-FR" sz="1800" dirty="0"/>
              <a:t> radiation </a:t>
            </a:r>
            <a:r>
              <a:rPr lang="fr-FR" sz="1800" dirty="0" err="1"/>
              <a:t>from</a:t>
            </a:r>
            <a:r>
              <a:rPr lang="fr-FR" sz="1800" dirty="0"/>
              <a:t> Sun carry </a:t>
            </a:r>
            <a:r>
              <a:rPr lang="fr-FR" sz="1800" dirty="0" err="1"/>
              <a:t>energy</a:t>
            </a:r>
            <a:r>
              <a:rPr lang="fr-FR" sz="1800" dirty="0"/>
              <a:t>, part of </a:t>
            </a:r>
            <a:r>
              <a:rPr lang="fr-FR" sz="1800" dirty="0" err="1"/>
              <a:t>it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reflected</a:t>
            </a:r>
            <a:r>
              <a:rPr lang="fr-FR" sz="1800" dirty="0"/>
              <a:t> (</a:t>
            </a:r>
            <a:r>
              <a:rPr lang="fr-FR" sz="1800" dirty="0" err="1"/>
              <a:t>atmosphere</a:t>
            </a:r>
            <a:r>
              <a:rPr lang="fr-FR" sz="1800" dirty="0"/>
              <a:t>, </a:t>
            </a:r>
            <a:r>
              <a:rPr lang="fr-FR" sz="1800" dirty="0" err="1"/>
              <a:t>clouds</a:t>
            </a:r>
            <a:r>
              <a:rPr lang="fr-FR" sz="1800" dirty="0"/>
              <a:t>, albedo), part of </a:t>
            </a:r>
            <a:r>
              <a:rPr lang="fr-FR" sz="1800" dirty="0" err="1"/>
              <a:t>it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absorbed</a:t>
            </a:r>
            <a:r>
              <a:rPr lang="fr-FR" sz="1800" dirty="0"/>
              <a:t> by the </a:t>
            </a:r>
            <a:r>
              <a:rPr lang="fr-FR" sz="1800" dirty="0" err="1"/>
              <a:t>ground</a:t>
            </a:r>
            <a:r>
              <a:rPr lang="fr-FR" sz="1800" dirty="0"/>
              <a:t>. 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</a:pPr>
            <a:r>
              <a:rPr lang="fr-FR" sz="1800" dirty="0"/>
              <a:t>This </a:t>
            </a:r>
            <a:r>
              <a:rPr lang="fr-FR" sz="1800" dirty="0" err="1"/>
              <a:t>heat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re-</a:t>
            </a:r>
            <a:r>
              <a:rPr lang="fr-FR" sz="1800" dirty="0" err="1"/>
              <a:t>emited</a:t>
            </a:r>
            <a:r>
              <a:rPr lang="fr-FR" sz="1800" dirty="0"/>
              <a:t> in a </a:t>
            </a:r>
            <a:r>
              <a:rPr lang="fr-FR" sz="1800" dirty="0" err="1"/>
              <a:t>different</a:t>
            </a:r>
            <a:r>
              <a:rPr lang="fr-FR" sz="1800" dirty="0"/>
              <a:t> radiation (</a:t>
            </a:r>
            <a:r>
              <a:rPr lang="fr-FR" sz="1800" dirty="0" err="1"/>
              <a:t>Infrared</a:t>
            </a:r>
            <a:r>
              <a:rPr lang="fr-FR" sz="1800" dirty="0"/>
              <a:t>) and </a:t>
            </a:r>
            <a:r>
              <a:rPr lang="fr-FR" sz="1800" dirty="0" err="1"/>
              <a:t>then</a:t>
            </a:r>
            <a:r>
              <a:rPr lang="fr-FR" sz="1800" dirty="0"/>
              <a:t> </a:t>
            </a:r>
            <a:r>
              <a:rPr lang="fr-FR" sz="1800" dirty="0" err="1"/>
              <a:t>captured</a:t>
            </a:r>
            <a:r>
              <a:rPr lang="fr-FR" sz="1800" dirty="0"/>
              <a:t> by GHG, transparent to light radiations but </a:t>
            </a:r>
            <a:r>
              <a:rPr lang="fr-FR" sz="1800" dirty="0" err="1"/>
              <a:t>absorbing</a:t>
            </a:r>
            <a:r>
              <a:rPr lang="fr-FR" sz="1800" dirty="0"/>
              <a:t> </a:t>
            </a:r>
            <a:r>
              <a:rPr lang="fr-FR" sz="1800" dirty="0" err="1"/>
              <a:t>infrared</a:t>
            </a:r>
            <a:r>
              <a:rPr lang="fr-FR" sz="1800" dirty="0"/>
              <a:t>.</a:t>
            </a:r>
            <a:endParaRPr dirty="0"/>
          </a:p>
          <a:p>
            <a:pPr marL="742950" lvl="1" indent="-19430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74295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◻"/>
            </a:pPr>
            <a:r>
              <a:rPr lang="fr-FR" sz="1800" dirty="0"/>
              <a:t>Arrhenius </a:t>
            </a:r>
            <a:r>
              <a:rPr lang="fr-FR" sz="1800" dirty="0" err="1"/>
              <a:t>calculated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a </a:t>
            </a:r>
            <a:r>
              <a:rPr lang="fr-FR" sz="1800" dirty="0" err="1"/>
              <a:t>doubling</a:t>
            </a:r>
            <a:r>
              <a:rPr lang="fr-FR" sz="1800" dirty="0"/>
              <a:t> of CO</a:t>
            </a:r>
            <a:r>
              <a:rPr lang="fr-FR" sz="1800" baseline="-25000" dirty="0"/>
              <a:t>2</a:t>
            </a:r>
            <a:r>
              <a:rPr lang="fr-FR" sz="1800" dirty="0"/>
              <a:t> in </a:t>
            </a:r>
            <a:r>
              <a:rPr lang="fr-FR" sz="1800" dirty="0" err="1"/>
              <a:t>atmosphere</a:t>
            </a:r>
            <a:r>
              <a:rPr lang="fr-FR" sz="1800" dirty="0"/>
              <a:t> </a:t>
            </a:r>
            <a:r>
              <a:rPr lang="fr-FR" sz="1800" dirty="0" err="1"/>
              <a:t>would</a:t>
            </a:r>
            <a:r>
              <a:rPr lang="fr-FR" sz="1800" dirty="0"/>
              <a:t> </a:t>
            </a:r>
            <a:r>
              <a:rPr lang="fr-FR" sz="1800" dirty="0" err="1"/>
              <a:t>increase</a:t>
            </a:r>
            <a:r>
              <a:rPr lang="fr-FR" sz="1800" dirty="0"/>
              <a:t> </a:t>
            </a:r>
            <a:r>
              <a:rPr lang="fr-FR" sz="1800" dirty="0" err="1"/>
              <a:t>temperature</a:t>
            </a:r>
            <a:r>
              <a:rPr lang="fr-FR" sz="1800" dirty="0"/>
              <a:t> by 4°C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</a:pPr>
            <a:r>
              <a:rPr lang="fr-FR" sz="1800" dirty="0"/>
              <a:t>He </a:t>
            </a:r>
            <a:r>
              <a:rPr lang="fr-FR" sz="1800" dirty="0" err="1"/>
              <a:t>produced</a:t>
            </a:r>
            <a:r>
              <a:rPr lang="fr-FR" sz="1800" dirty="0"/>
              <a:t> </a:t>
            </a:r>
            <a:r>
              <a:rPr lang="fr-FR" sz="1800" dirty="0" err="1"/>
              <a:t>this</a:t>
            </a:r>
            <a:r>
              <a:rPr lang="fr-FR" sz="1800" dirty="0"/>
              <a:t> estimation in 1896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</a:pPr>
            <a:r>
              <a:rPr lang="fr-FR" sz="1800" dirty="0"/>
              <a:t>He </a:t>
            </a:r>
            <a:r>
              <a:rPr lang="fr-FR" sz="1800" dirty="0" err="1"/>
              <a:t>thought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it</a:t>
            </a:r>
            <a:r>
              <a:rPr lang="fr-FR" sz="1800" dirty="0"/>
              <a:t> </a:t>
            </a:r>
            <a:r>
              <a:rPr lang="fr-FR" sz="1800" dirty="0" err="1"/>
              <a:t>was</a:t>
            </a:r>
            <a:r>
              <a:rPr lang="fr-FR" sz="1800" dirty="0"/>
              <a:t> a </a:t>
            </a:r>
            <a:r>
              <a:rPr lang="fr-FR" sz="1800" dirty="0" err="1"/>
              <a:t>way</a:t>
            </a:r>
            <a:r>
              <a:rPr lang="fr-FR" sz="1800" dirty="0"/>
              <a:t> out of Little Ice Age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Oceans</a:t>
            </a:r>
            <a:r>
              <a:rPr lang="fr-FR" dirty="0"/>
              <a:t> </a:t>
            </a:r>
            <a:r>
              <a:rPr lang="fr-FR" dirty="0" err="1"/>
              <a:t>rise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…</a:t>
            </a:r>
            <a:r>
              <a:rPr lang="fr-FR" dirty="0" err="1"/>
              <a:t>visual</a:t>
            </a:r>
            <a:endParaRPr dirty="0"/>
          </a:p>
        </p:txBody>
      </p:sp>
      <p:pic>
        <p:nvPicPr>
          <p:cNvPr id="276" name="Google Shape;27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44675"/>
            <a:ext cx="4383088" cy="43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6526" y="1484313"/>
            <a:ext cx="4181475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1883" y="470114"/>
            <a:ext cx="2160240" cy="137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But impose 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constraint</a:t>
            </a:r>
            <a:r>
              <a:rPr lang="fr-FR" dirty="0"/>
              <a:t> (</a:t>
            </a:r>
            <a:r>
              <a:rPr lang="fr-FR" dirty="0" err="1"/>
              <a:t>stronger</a:t>
            </a:r>
            <a:r>
              <a:rPr lang="fr-FR" dirty="0"/>
              <a:t> and </a:t>
            </a:r>
            <a:r>
              <a:rPr lang="fr-FR" dirty="0" err="1"/>
              <a:t>stronger</a:t>
            </a:r>
            <a:r>
              <a:rPr lang="fr-FR" dirty="0"/>
              <a:t>) on GHG </a:t>
            </a:r>
            <a:r>
              <a:rPr lang="fr-FR" dirty="0" err="1"/>
              <a:t>emissions</a:t>
            </a:r>
            <a:endParaRPr dirty="0"/>
          </a:p>
        </p:txBody>
      </p:sp>
      <p:pic>
        <p:nvPicPr>
          <p:cNvPr id="304" name="Google Shape;30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488" y="620688"/>
            <a:ext cx="9217024" cy="619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1776413" y="2060848"/>
            <a:ext cx="8026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rPr lang="fr-FR" sz="2400" b="1" dirty="0">
                <a:solidFill>
                  <a:schemeClr val="lt1"/>
                </a:solidFill>
              </a:rPr>
              <a:t>Deniers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917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>
                <a:extLst>
                  <a:ext uri="{FF2B5EF4-FFF2-40B4-BE49-F238E27FC236}">
                    <a16:creationId xmlns:a16="http://schemas.microsoft.com/office/drawing/2014/main" id="{0C8C9580-4F83-940F-7343-945465DCF4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9452096"/>
                  </p:ext>
                </p:extLst>
              </p:nvPr>
            </p:nvGraphicFramePr>
            <p:xfrm>
              <a:off x="0" y="508000"/>
              <a:ext cx="12192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>
                <a:extLst>
                  <a:ext uri="{FF2B5EF4-FFF2-40B4-BE49-F238E27FC236}">
                    <a16:creationId xmlns:a16="http://schemas.microsoft.com/office/drawing/2014/main" id="{0C8C9580-4F83-940F-7343-945465DCF4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508000"/>
                <a:ext cx="12192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840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DF35ED45-86A8-30CE-3176-ADDF5E0C80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2093409"/>
                  </p:ext>
                </p:extLst>
              </p:nvPr>
            </p:nvGraphicFramePr>
            <p:xfrm>
              <a:off x="0" y="508000"/>
              <a:ext cx="12192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DF35ED45-86A8-30CE-3176-ADDF5E0C80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508000"/>
                <a:ext cx="12192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3566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1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Climatosceptics</a:t>
            </a:r>
            <a:endParaRPr/>
          </a:p>
        </p:txBody>
      </p:sp>
      <p:sp>
        <p:nvSpPr>
          <p:cNvPr id="334" name="Google Shape;334;p31"/>
          <p:cNvSpPr txBox="1">
            <a:spLocks noGrp="1"/>
          </p:cNvSpPr>
          <p:nvPr>
            <p:ph type="body" idx="1"/>
          </p:nvPr>
        </p:nvSpPr>
        <p:spPr>
          <a:xfrm>
            <a:off x="699047" y="808708"/>
            <a:ext cx="8716416" cy="493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■"/>
            </a:pPr>
            <a:r>
              <a:rPr lang="fr-FR" sz="1800" dirty="0" err="1"/>
              <a:t>Climate</a:t>
            </a:r>
            <a:r>
              <a:rPr lang="fr-FR" sz="1800" dirty="0"/>
              <a:t> </a:t>
            </a:r>
            <a:r>
              <a:rPr lang="fr-FR" sz="1800" dirty="0" err="1"/>
              <a:t>gate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Emails </a:t>
            </a:r>
            <a:r>
              <a:rPr lang="fr-FR" sz="1600" dirty="0" err="1"/>
              <a:t>showing</a:t>
            </a:r>
            <a:r>
              <a:rPr lang="fr-FR" sz="1600" dirty="0"/>
              <a:t> data manipulation (</a:t>
            </a:r>
            <a:r>
              <a:rPr lang="fr-FR" sz="1600" dirty="0" err="1"/>
              <a:t>temperature</a:t>
            </a:r>
            <a:r>
              <a:rPr lang="fr-FR" sz="1600" dirty="0"/>
              <a:t> data)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 err="1"/>
              <a:t>Overstating</a:t>
            </a:r>
            <a:r>
              <a:rPr lang="fr-FR" sz="1600" dirty="0"/>
              <a:t> </a:t>
            </a:r>
            <a:r>
              <a:rPr lang="fr-FR" sz="1600" dirty="0" err="1"/>
              <a:t>ice</a:t>
            </a:r>
            <a:r>
              <a:rPr lang="fr-FR" sz="1600" dirty="0"/>
              <a:t> </a:t>
            </a:r>
            <a:r>
              <a:rPr lang="fr-FR" sz="1600" dirty="0" err="1"/>
              <a:t>melting</a:t>
            </a:r>
            <a:r>
              <a:rPr lang="fr-FR" sz="1600" dirty="0"/>
              <a:t> in central </a:t>
            </a:r>
            <a:r>
              <a:rPr lang="fr-FR" sz="1600" dirty="0" err="1"/>
              <a:t>asia</a:t>
            </a:r>
            <a:endParaRPr sz="16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</a:pPr>
            <a:r>
              <a:rPr lang="fr-FR" sz="1800" dirty="0"/>
              <a:t>Communication </a:t>
            </a:r>
            <a:r>
              <a:rPr lang="fr-FR" sz="1800" dirty="0" err="1"/>
              <a:t>war</a:t>
            </a:r>
            <a:r>
              <a:rPr lang="fr-FR" sz="1800" dirty="0"/>
              <a:t>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There are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strong</a:t>
            </a:r>
            <a:r>
              <a:rPr lang="fr-FR" sz="1600" dirty="0"/>
              <a:t> anti </a:t>
            </a:r>
            <a:r>
              <a:rPr lang="fr-FR" sz="1600" dirty="0" err="1"/>
              <a:t>climate</a:t>
            </a:r>
            <a:r>
              <a:rPr lang="fr-FR" sz="1600" dirty="0"/>
              <a:t> </a:t>
            </a:r>
            <a:r>
              <a:rPr lang="fr-FR" sz="1600" dirty="0" err="1"/>
              <a:t>policies</a:t>
            </a:r>
            <a:r>
              <a:rPr lang="fr-FR" sz="1600" dirty="0"/>
              <a:t> </a:t>
            </a:r>
            <a:r>
              <a:rPr lang="fr-FR" sz="1600" dirty="0" err="1"/>
              <a:t>adversary</a:t>
            </a:r>
            <a:r>
              <a:rPr lang="fr-FR" sz="1600" dirty="0"/>
              <a:t> (</a:t>
            </a:r>
            <a:r>
              <a:rPr lang="fr-FR" sz="1600" dirty="0" err="1"/>
              <a:t>oil</a:t>
            </a:r>
            <a:r>
              <a:rPr lang="fr-FR" sz="1600" dirty="0"/>
              <a:t> </a:t>
            </a:r>
            <a:r>
              <a:rPr lang="fr-FR" sz="1600" dirty="0" err="1"/>
              <a:t>producers</a:t>
            </a:r>
            <a:r>
              <a:rPr lang="fr-FR" sz="1600" dirty="0"/>
              <a:t> for instance)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There are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powerful</a:t>
            </a:r>
            <a:r>
              <a:rPr lang="fr-FR" sz="1600" dirty="0"/>
              <a:t> pro </a:t>
            </a:r>
            <a:r>
              <a:rPr lang="fr-FR" sz="1600" dirty="0" err="1"/>
              <a:t>climatechange</a:t>
            </a:r>
            <a:r>
              <a:rPr lang="fr-FR" sz="1600" dirty="0"/>
              <a:t> </a:t>
            </a:r>
            <a:r>
              <a:rPr lang="fr-FR" sz="1600" dirty="0" err="1"/>
              <a:t>policies</a:t>
            </a:r>
            <a:r>
              <a:rPr lang="fr-FR" sz="1600" dirty="0"/>
              <a:t> parties (</a:t>
            </a:r>
            <a:r>
              <a:rPr lang="fr-FR" sz="1600" dirty="0" err="1"/>
              <a:t>greenpeace</a:t>
            </a:r>
            <a:r>
              <a:rPr lang="fr-FR" sz="1600" dirty="0"/>
              <a:t>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</a:pPr>
            <a:r>
              <a:rPr lang="fr-FR" sz="1800" dirty="0"/>
              <a:t>Is </a:t>
            </a:r>
            <a:r>
              <a:rPr lang="fr-FR" sz="1800" dirty="0" err="1"/>
              <a:t>Climate</a:t>
            </a:r>
            <a:r>
              <a:rPr lang="fr-FR" sz="1800" dirty="0"/>
              <a:t> </a:t>
            </a:r>
            <a:r>
              <a:rPr lang="fr-FR" sz="1800" dirty="0" err="1"/>
              <a:t>study</a:t>
            </a:r>
            <a:r>
              <a:rPr lang="fr-FR" sz="1800" dirty="0"/>
              <a:t> a science ?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Not a full </a:t>
            </a:r>
            <a:r>
              <a:rPr lang="fr-FR" sz="1600" dirty="0" err="1"/>
              <a:t>experimental</a:t>
            </a:r>
            <a:r>
              <a:rPr lang="fr-FR" sz="1600" dirty="0"/>
              <a:t> science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 err="1"/>
              <a:t>Models</a:t>
            </a:r>
            <a:r>
              <a:rPr lang="fr-FR" sz="1600" dirty="0"/>
              <a:t> are not </a:t>
            </a:r>
            <a:r>
              <a:rPr lang="fr-FR" sz="1600" dirty="0" err="1"/>
              <a:t>validated</a:t>
            </a:r>
            <a:r>
              <a:rPr lang="fr-FR" sz="1600" dirty="0"/>
              <a:t> by </a:t>
            </a:r>
            <a:r>
              <a:rPr lang="fr-FR" sz="1600" dirty="0" err="1"/>
              <a:t>experiment</a:t>
            </a:r>
            <a:r>
              <a:rPr lang="fr-FR" sz="1600" dirty="0"/>
              <a:t>, </a:t>
            </a:r>
            <a:r>
              <a:rPr lang="fr-FR" sz="1600" dirty="0" err="1"/>
              <a:t>earth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too</a:t>
            </a:r>
            <a:r>
              <a:rPr lang="fr-FR" sz="1600" dirty="0"/>
              <a:t> large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/>
              <a:t>Model </a:t>
            </a:r>
            <a:r>
              <a:rPr lang="fr-FR" sz="1600" dirty="0" err="1"/>
              <a:t>uncertainty</a:t>
            </a:r>
            <a:endParaRPr dirty="0"/>
          </a:p>
          <a:p>
            <a:pPr marL="16002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Char char="◻"/>
            </a:pPr>
            <a:r>
              <a:rPr lang="fr-FR" sz="1600" dirty="0"/>
              <a:t>Do </a:t>
            </a:r>
            <a:r>
              <a:rPr lang="fr-FR" sz="1600" dirty="0" err="1"/>
              <a:t>we</a:t>
            </a:r>
            <a:r>
              <a:rPr lang="fr-FR" sz="1600" dirty="0"/>
              <a:t> model the right </a:t>
            </a:r>
            <a:r>
              <a:rPr lang="fr-FR" sz="1600" dirty="0" err="1"/>
              <a:t>mecanisms</a:t>
            </a:r>
            <a:r>
              <a:rPr lang="fr-FR" sz="1600" dirty="0"/>
              <a:t> (for instance, cloud </a:t>
            </a:r>
            <a:r>
              <a:rPr lang="fr-FR" sz="1600" dirty="0" err="1"/>
              <a:t>modelization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still</a:t>
            </a:r>
            <a:r>
              <a:rPr lang="fr-FR" sz="1600" dirty="0"/>
              <a:t> </a:t>
            </a:r>
            <a:r>
              <a:rPr lang="fr-FR" sz="1600" dirty="0" err="1"/>
              <a:t>poor</a:t>
            </a:r>
            <a:r>
              <a:rPr lang="fr-FR" sz="1600" dirty="0"/>
              <a:t>)</a:t>
            </a:r>
            <a:endParaRPr dirty="0"/>
          </a:p>
          <a:p>
            <a:pPr marL="16002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Char char="◻"/>
            </a:pPr>
            <a:r>
              <a:rPr lang="fr-FR" sz="1600" dirty="0"/>
              <a:t> Can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predict</a:t>
            </a:r>
            <a:r>
              <a:rPr lang="fr-FR" sz="1600" dirty="0"/>
              <a:t> ? Lorentz </a:t>
            </a:r>
            <a:r>
              <a:rPr lang="fr-FR" sz="1600" dirty="0" err="1"/>
              <a:t>work</a:t>
            </a:r>
            <a:r>
              <a:rPr lang="fr-FR" sz="1600" dirty="0"/>
              <a:t> and chaos </a:t>
            </a:r>
            <a:r>
              <a:rPr lang="fr-FR" sz="1600" dirty="0" err="1"/>
              <a:t>theory</a:t>
            </a:r>
            <a:r>
              <a:rPr lang="fr-FR" sz="1600" dirty="0"/>
              <a:t> states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complex</a:t>
            </a:r>
            <a:r>
              <a:rPr lang="fr-FR" sz="1600" dirty="0"/>
              <a:t> </a:t>
            </a:r>
            <a:r>
              <a:rPr lang="fr-FR" sz="1600" dirty="0" err="1"/>
              <a:t>dynamic</a:t>
            </a:r>
            <a:r>
              <a:rPr lang="fr-FR" sz="1600" dirty="0"/>
              <a:t> system </a:t>
            </a:r>
            <a:r>
              <a:rPr lang="fr-FR" sz="1600" dirty="0" err="1"/>
              <a:t>may</a:t>
            </a:r>
            <a:r>
              <a:rPr lang="fr-FR" sz="1600" dirty="0"/>
              <a:t> not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deterministic</a:t>
            </a:r>
            <a:r>
              <a:rPr lang="fr-FR" sz="1600" dirty="0"/>
              <a:t>. This objection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still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adressed</a:t>
            </a:r>
            <a:endParaRPr sz="16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 err="1"/>
              <a:t>Measure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complex</a:t>
            </a:r>
            <a:r>
              <a:rPr lang="fr-FR" sz="1600" dirty="0"/>
              <a:t> (in </a:t>
            </a:r>
            <a:r>
              <a:rPr lang="fr-FR" sz="1600" dirty="0" err="1"/>
              <a:t>peculiar</a:t>
            </a:r>
            <a:r>
              <a:rPr lang="fr-FR" sz="1600" dirty="0"/>
              <a:t> </a:t>
            </a:r>
            <a:r>
              <a:rPr lang="fr-FR" sz="1600" dirty="0" err="1"/>
              <a:t>paleo</a:t>
            </a:r>
            <a:r>
              <a:rPr lang="fr-FR" sz="1600" dirty="0"/>
              <a:t> </a:t>
            </a:r>
            <a:r>
              <a:rPr lang="fr-FR" sz="1600" dirty="0" err="1"/>
              <a:t>climatology</a:t>
            </a:r>
            <a:r>
              <a:rPr lang="fr-FR" sz="1600" dirty="0"/>
              <a:t>)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/>
              <a:t>Global </a:t>
            </a:r>
            <a:r>
              <a:rPr lang="fr-FR" sz="1600" dirty="0" err="1"/>
              <a:t>climate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hard to </a:t>
            </a:r>
            <a:r>
              <a:rPr lang="fr-FR" sz="1600" dirty="0" err="1"/>
              <a:t>define</a:t>
            </a:r>
            <a:r>
              <a:rPr lang="fr-FR" sz="1600" dirty="0"/>
              <a:t>; noise, variance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■"/>
            </a:pPr>
            <a:r>
              <a:rPr lang="fr-FR" sz="1600" dirty="0" err="1"/>
              <a:t>Recent</a:t>
            </a:r>
            <a:r>
              <a:rPr lang="fr-FR" sz="1600" dirty="0"/>
              <a:t> </a:t>
            </a:r>
            <a:r>
              <a:rPr lang="fr-FR" sz="1600" dirty="0" err="1"/>
              <a:t>measurment</a:t>
            </a:r>
            <a:r>
              <a:rPr lang="fr-FR" sz="1600" dirty="0"/>
              <a:t> leads to </a:t>
            </a:r>
            <a:r>
              <a:rPr lang="fr-FR" sz="1600" dirty="0" err="1"/>
              <a:t>complex</a:t>
            </a:r>
            <a:r>
              <a:rPr lang="fr-FR" sz="1600" dirty="0"/>
              <a:t> conclusions : </a:t>
            </a:r>
            <a:r>
              <a:rPr lang="fr-FR" sz="1600" dirty="0" err="1"/>
              <a:t>groenland</a:t>
            </a:r>
            <a:r>
              <a:rPr lang="fr-FR" sz="1600" dirty="0"/>
              <a:t> </a:t>
            </a:r>
            <a:r>
              <a:rPr lang="fr-FR" sz="1600" dirty="0" err="1"/>
              <a:t>temperature</a:t>
            </a:r>
            <a:r>
              <a:rPr lang="fr-FR" sz="1600" dirty="0"/>
              <a:t> have been </a:t>
            </a:r>
            <a:r>
              <a:rPr lang="fr-FR" sz="1600" dirty="0" err="1"/>
              <a:t>highly</a:t>
            </a:r>
            <a:r>
              <a:rPr lang="fr-FR" sz="1600" dirty="0"/>
              <a:t> volatil, </a:t>
            </a:r>
            <a:r>
              <a:rPr lang="fr-FR" sz="1600" dirty="0" err="1"/>
              <a:t>what</a:t>
            </a:r>
            <a:r>
              <a:rPr lang="fr-FR" sz="1600" dirty="0"/>
              <a:t> </a:t>
            </a:r>
            <a:r>
              <a:rPr lang="fr-FR" sz="1600" dirty="0" err="1"/>
              <a:t>does</a:t>
            </a:r>
            <a:r>
              <a:rPr lang="fr-FR" sz="1600" dirty="0"/>
              <a:t> </a:t>
            </a:r>
            <a:r>
              <a:rPr lang="fr-FR" sz="1600" dirty="0" err="1"/>
              <a:t>this</a:t>
            </a:r>
            <a:r>
              <a:rPr lang="fr-FR" sz="1600" dirty="0"/>
              <a:t> </a:t>
            </a:r>
            <a:r>
              <a:rPr lang="fr-FR" sz="1600" dirty="0" err="1"/>
              <a:t>means</a:t>
            </a:r>
            <a:r>
              <a:rPr lang="fr-FR" sz="1600" dirty="0"/>
              <a:t> ?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■"/>
            </a:pPr>
            <a:r>
              <a:rPr lang="fr-FR" sz="1800" dirty="0"/>
              <a:t>Action and </a:t>
            </a:r>
            <a:r>
              <a:rPr lang="fr-FR" sz="1800" dirty="0" err="1"/>
              <a:t>knowledge</a:t>
            </a:r>
            <a:r>
              <a:rPr lang="fr-FR" sz="1800" dirty="0"/>
              <a:t> </a:t>
            </a:r>
            <a:r>
              <a:rPr lang="fr-FR" sz="1800" dirty="0" err="1"/>
              <a:t>theory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There </a:t>
            </a:r>
            <a:r>
              <a:rPr lang="fr-FR" sz="1600" dirty="0" err="1"/>
              <a:t>is</a:t>
            </a:r>
            <a:r>
              <a:rPr lang="fr-FR" sz="1600" dirty="0"/>
              <a:t> no </a:t>
            </a:r>
            <a:r>
              <a:rPr lang="fr-FR" sz="1600" dirty="0" err="1"/>
              <a:t>perfect</a:t>
            </a:r>
            <a:r>
              <a:rPr lang="fr-FR" sz="1600" dirty="0"/>
              <a:t> </a:t>
            </a:r>
            <a:r>
              <a:rPr lang="fr-FR" sz="1600" dirty="0" err="1"/>
              <a:t>knowledge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◻"/>
            </a:pPr>
            <a:r>
              <a:rPr lang="fr-FR" sz="1600" dirty="0"/>
              <a:t>You </a:t>
            </a:r>
            <a:r>
              <a:rPr lang="fr-FR" sz="1600" dirty="0" err="1"/>
              <a:t>don’t</a:t>
            </a:r>
            <a:r>
              <a:rPr lang="fr-FR" sz="1600" dirty="0"/>
              <a:t> </a:t>
            </a:r>
            <a:r>
              <a:rPr lang="fr-FR" sz="1600" dirty="0" err="1"/>
              <a:t>need</a:t>
            </a:r>
            <a:r>
              <a:rPr lang="fr-FR" sz="1600" dirty="0"/>
              <a:t> </a:t>
            </a:r>
            <a:r>
              <a:rPr lang="fr-FR" sz="1600" dirty="0" err="1"/>
              <a:t>perfect</a:t>
            </a:r>
            <a:r>
              <a:rPr lang="fr-FR" sz="1600" dirty="0"/>
              <a:t> </a:t>
            </a:r>
            <a:r>
              <a:rPr lang="fr-FR" sz="1600" dirty="0" err="1"/>
              <a:t>knowledge</a:t>
            </a:r>
            <a:r>
              <a:rPr lang="fr-FR" sz="1600" dirty="0"/>
              <a:t> to engage </a:t>
            </a:r>
            <a:r>
              <a:rPr lang="fr-FR" sz="1600" dirty="0" err="1"/>
              <a:t>policies</a:t>
            </a:r>
            <a:endParaRPr dirty="0"/>
          </a:p>
        </p:txBody>
      </p:sp>
      <p:pic>
        <p:nvPicPr>
          <p:cNvPr id="335" name="Google Shape;335;p31" descr="An experiment on confirmation bias - Mapping Ignora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2385" y="685147"/>
            <a:ext cx="2488804" cy="181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 descr="Climate Destabilization is Cooking the Planet &amp; #Denial: Greg Perry Cartoon  #ClimateChange | Climate change, Editorial cartoon, Climate change 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3634" y="2608747"/>
            <a:ext cx="2449522" cy="164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563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 txBox="1">
            <a:spLocks noGrp="1"/>
          </p:cNvSpPr>
          <p:nvPr>
            <p:ph type="title"/>
          </p:nvPr>
        </p:nvSpPr>
        <p:spPr>
          <a:xfrm>
            <a:off x="-842963" y="7159625"/>
            <a:ext cx="8229601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Global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higher</a:t>
            </a:r>
            <a:endParaRPr dirty="0"/>
          </a:p>
        </p:txBody>
      </p:sp>
      <p:pic>
        <p:nvPicPr>
          <p:cNvPr id="342" name="Google Shape;342;p32" descr="Graph of global mean temperature from 1880 to 2009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3676650"/>
            <a:ext cx="6858000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 descr="Graph of multi-proxy global temperature reconstruction and instrumental record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826" y="1411289"/>
            <a:ext cx="8537575" cy="280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32"/>
          <p:cNvCxnSpPr/>
          <p:nvPr/>
        </p:nvCxnSpPr>
        <p:spPr>
          <a:xfrm flipH="1">
            <a:off x="5375276" y="2924175"/>
            <a:ext cx="3529013" cy="273685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5" name="Google Shape;345;p32"/>
          <p:cNvCxnSpPr/>
          <p:nvPr/>
        </p:nvCxnSpPr>
        <p:spPr>
          <a:xfrm>
            <a:off x="9696450" y="1557339"/>
            <a:ext cx="503238" cy="23764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6" name="Google Shape;34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3122" y="4109928"/>
            <a:ext cx="2428832" cy="255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838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5" title="Wooclap - Make learning awes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353B9F94-9A85-5600-2C22-C494721E36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7830494"/>
                  </p:ext>
                </p:extLst>
              </p:nvPr>
            </p:nvGraphicFramePr>
            <p:xfrm>
              <a:off x="0" y="508000"/>
              <a:ext cx="12192000" cy="6350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353B9F94-9A85-5600-2C22-C494721E36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508000"/>
                <a:ext cx="12192000" cy="6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0315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Climate</a:t>
            </a:r>
            <a:r>
              <a:rPr lang="fr-FR" dirty="0"/>
              <a:t> change and opinion</a:t>
            </a:r>
            <a:endParaRPr dirty="0"/>
          </a:p>
        </p:txBody>
      </p:sp>
      <p:sp>
        <p:nvSpPr>
          <p:cNvPr id="357" name="Google Shape;357;p34"/>
          <p:cNvSpPr txBox="1">
            <a:spLocks noGrp="1"/>
          </p:cNvSpPr>
          <p:nvPr>
            <p:ph type="body" idx="1"/>
          </p:nvPr>
        </p:nvSpPr>
        <p:spPr>
          <a:xfrm>
            <a:off x="334434" y="620688"/>
            <a:ext cx="11523133" cy="6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fr-FR" dirty="0"/>
              <a:t>France</a:t>
            </a:r>
            <a:endParaRPr dirty="0"/>
          </a:p>
        </p:txBody>
      </p:sp>
      <p:pic>
        <p:nvPicPr>
          <p:cNvPr id="358" name="Google Shape;358;p34" descr="Climateopinion 1st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464" y="946937"/>
            <a:ext cx="5226100" cy="566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7914" y="2503916"/>
            <a:ext cx="4215057" cy="176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5078" y="1974011"/>
            <a:ext cx="4086519" cy="77088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4"/>
          <p:cNvSpPr txBox="1"/>
          <p:nvPr/>
        </p:nvSpPr>
        <p:spPr>
          <a:xfrm>
            <a:off x="6703966" y="1658293"/>
            <a:ext cx="1098913" cy="3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3967" y="4116658"/>
            <a:ext cx="3868092" cy="254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 descr="Confirmation Bias – Colbert and Sagan Edition: | Harish's Notebook - My  notes... Lean, Cybernetics, Quality &amp; Data Science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52308" y="465142"/>
            <a:ext cx="1678617" cy="1508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92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Climate</a:t>
            </a:r>
            <a:r>
              <a:rPr lang="fr-FR" dirty="0"/>
              <a:t> change and opinion: US case</a:t>
            </a:r>
            <a:endParaRPr dirty="0"/>
          </a:p>
        </p:txBody>
      </p:sp>
      <p:pic>
        <p:nvPicPr>
          <p:cNvPr id="369" name="Google Shape;369;p35" descr="Gallup Global Warming Opinion Group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38144" y="853441"/>
            <a:ext cx="5763839" cy="310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296" y="707136"/>
            <a:ext cx="4912625" cy="591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 descr="Trend: Perceived Cause of Global Warming"/>
          <p:cNvPicPr preferRelativeResize="0"/>
          <p:nvPr/>
        </p:nvPicPr>
        <p:blipFill rotWithShape="1">
          <a:blip r:embed="rId5">
            <a:alphaModFix/>
          </a:blip>
          <a:srcRect r="1582" b="12409"/>
          <a:stretch/>
        </p:blipFill>
        <p:spPr>
          <a:xfrm>
            <a:off x="5807969" y="3991066"/>
            <a:ext cx="5171182" cy="287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70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pic>
        <p:nvPicPr>
          <p:cNvPr id="78" name="Google Shape;78;p6" title="Wooclap - Make learning awes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5796"/>
            <a:ext cx="12185649" cy="6822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The gap </a:t>
            </a:r>
            <a:r>
              <a:rPr lang="fr-FR" dirty="0" err="1"/>
              <a:t>between</a:t>
            </a:r>
            <a:r>
              <a:rPr lang="fr-FR" dirty="0"/>
              <a:t> science and public</a:t>
            </a:r>
            <a:endParaRPr dirty="0"/>
          </a:p>
        </p:txBody>
      </p:sp>
      <p:pic>
        <p:nvPicPr>
          <p:cNvPr id="377" name="Google Shape;377;p36" descr="Opinion Differences Between Public and Scientist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2336" y="634389"/>
            <a:ext cx="3689100" cy="6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 descr="Opinion Differences Between Public and Scientists"/>
          <p:cNvPicPr preferRelativeResize="0"/>
          <p:nvPr/>
        </p:nvPicPr>
        <p:blipFill rotWithShape="1">
          <a:blip r:embed="rId3">
            <a:alphaModFix/>
          </a:blip>
          <a:srcRect r="1204" b="57435"/>
          <a:stretch/>
        </p:blipFill>
        <p:spPr>
          <a:xfrm>
            <a:off x="1703512" y="2348881"/>
            <a:ext cx="4511348" cy="318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6" descr="Texte de remplacement généré par une machine :&#10;THE WORLD'S &#10;5ClENT5T5 ACREE &#10;CLIMATE CHANGE &#10;HA5 ALREAPY &#10;*GUN. &#10;MAN MADE &#10;CLIMATE CHANCE &#10;IS A THREAT &#10;TO LIFE ON &#10;EARTH. &#10;I CAMT &#10;HEAR you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504" y="634393"/>
            <a:ext cx="2551212" cy="1700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98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A timeline of </a:t>
            </a:r>
            <a:r>
              <a:rPr lang="fr-FR" dirty="0" err="1"/>
              <a:t>climate</a:t>
            </a:r>
            <a:endParaRPr dirty="0"/>
          </a:p>
        </p:txBody>
      </p:sp>
      <p:pic>
        <p:nvPicPr>
          <p:cNvPr id="84" name="Google Shape;84;p7" descr="Is this XKCD comic an accurate timeline of the earth's average temperature?  - Earth Science Stack Exchan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0"/>
            <a:ext cx="1219200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 title="Wooclap - Make learning awes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963940"/>
            <a:ext cx="11430000" cy="297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>
            <a:spLocks noGrp="1"/>
          </p:cNvSpPr>
          <p:nvPr>
            <p:ph type="title"/>
          </p:nvPr>
        </p:nvSpPr>
        <p:spPr>
          <a:xfrm>
            <a:off x="6351" y="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 err="1"/>
              <a:t>Climate</a:t>
            </a:r>
            <a:r>
              <a:rPr lang="fr-FR" dirty="0"/>
              <a:t> has been stable… for a long time</a:t>
            </a:r>
            <a:endParaRPr dirty="0"/>
          </a:p>
        </p:txBody>
      </p:sp>
      <p:sp>
        <p:nvSpPr>
          <p:cNvPr id="91" name="Google Shape;91;p8"/>
          <p:cNvSpPr txBox="1"/>
          <p:nvPr/>
        </p:nvSpPr>
        <p:spPr>
          <a:xfrm>
            <a:off x="334964" y="692696"/>
            <a:ext cx="4896940" cy="597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Noto Sans Symbols"/>
              <a:buChar char="■"/>
            </a:pP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Relatively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cold and stable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few million </a:t>
            </a:r>
            <a:r>
              <a:rPr lang="fr-FR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■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Quaternarian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Ice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ages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last one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ended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10k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266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stable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few 100k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to 10 °Celsius range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Mamal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life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biodiversity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impact of change in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0446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been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stable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Civilization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frame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Bioselection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Colonization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planet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Char char="◻"/>
            </a:pP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causal (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scientifically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demonstrated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civilization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0446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0446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8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208" y="3565682"/>
            <a:ext cx="5893225" cy="316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 descr="http://www2.ggl.ulaval.ca/personnel/bourque/s3/3.40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310" y="661493"/>
            <a:ext cx="6207022" cy="275077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8"/>
          <p:cNvSpPr txBox="1"/>
          <p:nvPr/>
        </p:nvSpPr>
        <p:spPr>
          <a:xfrm>
            <a:off x="5861050" y="980728"/>
            <a:ext cx="4699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25°C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8"/>
          <p:cNvSpPr txBox="1"/>
          <p:nvPr/>
        </p:nvSpPr>
        <p:spPr>
          <a:xfrm>
            <a:off x="5842310" y="2780928"/>
            <a:ext cx="398463" cy="24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5°C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9" title="Wooclap - Make learning awes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476672"/>
            <a:ext cx="11430000" cy="63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présentation presse 2310200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webextension1.xml><?xml version="1.0" encoding="utf-8"?>
<we:webextension xmlns:we="http://schemas.microsoft.com/office/webextensions/webextension/2010/11" id="{3B341F17-918D-3F43-A879-CC332A08A937}">
  <we:reference id="wa104381682" version="1.0.0.7" store="en-GB" storeType="OMEX"/>
  <we:alternateReferences>
    <we:reference id="wa104381682" version="1.0.0.7" store="wa104381682" storeType="OMEX"/>
  </we:alternateReferences>
  <we:properties>
    <we:property name="addinSlideId" value="294"/>
    <we:property name="selectedSlug" value="&quot;ZJABSX&quot;"/>
    <we:property name="selectedQuestionId" value="&quot;642c2352340cc299bf6b9772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CC2F096-79FE-A84D-AF10-E066C3F35EC5}">
  <we:reference id="wa104381682" version="1.0.0.7" store="en-GB" storeType="OMEX"/>
  <we:alternateReferences>
    <we:reference id="wa104381682" version="1.0.0.7" store="wa104381682" storeType="OMEX"/>
  </we:alternateReferences>
  <we:properties>
    <we:property name="addinSlideId" value="295"/>
    <we:property name="selectedSlug" value="&quot;ZJABSX&quot;"/>
    <we:property name="selectedQuestionId" value="&quot;642c2c17a91ae0126b4c005f&quot;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58A8D5B3-0320-C94E-AE9D-829B060DA80F}">
  <we:reference id="wa104381682" version="1.0.0.7" store="en-GB" storeType="OMEX"/>
  <we:alternateReferences>
    <we:reference id="wa104381682" version="1.0.0.7" store="wa104381682" storeType="OMEX"/>
  </we:alternateReferences>
  <we:properties>
    <we:property name="addinSlideId" value="298"/>
    <we:property name="selectedSlug" value="&quot;ZJABSX&quot;"/>
    <we:property name="selectedQuestionId" value="&quot;642c2c17a91ae0126b4c005f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2988</Words>
  <Application>Microsoft Office PowerPoint</Application>
  <PresentationFormat>Grand écran</PresentationFormat>
  <Paragraphs>569</Paragraphs>
  <Slides>60</Slides>
  <Notes>60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8" baseType="lpstr">
      <vt:lpstr>Arial</vt:lpstr>
      <vt:lpstr>Times New Roman</vt:lpstr>
      <vt:lpstr>Merriweather Sans</vt:lpstr>
      <vt:lpstr>Calibri</vt:lpstr>
      <vt:lpstr>Open Sans Light</vt:lpstr>
      <vt:lpstr>Noto Sans Symbols</vt:lpstr>
      <vt:lpstr>Source Sans Pro</vt:lpstr>
      <vt:lpstr>1_présentation presse 23102006</vt:lpstr>
      <vt:lpstr>S5-8. Economics of Environnement Climate Change</vt:lpstr>
      <vt:lpstr>Présentation PowerPoint</vt:lpstr>
      <vt:lpstr>Climate is a “complex” system</vt:lpstr>
      <vt:lpstr>Lorenz attractor</vt:lpstr>
      <vt:lpstr>Green House Effect is necessary</vt:lpstr>
      <vt:lpstr>Présentation PowerPoint</vt:lpstr>
      <vt:lpstr>A timeline of climate</vt:lpstr>
      <vt:lpstr>Climate has been stable… for a long time</vt:lpstr>
      <vt:lpstr>Présentation PowerPoint</vt:lpstr>
      <vt:lpstr>Climate and CO2 concentration are linked</vt:lpstr>
      <vt:lpstr>[very small] climate change had an impact on civilization</vt:lpstr>
      <vt:lpstr>A change ?</vt:lpstr>
      <vt:lpstr>Art commentary quiz!</vt:lpstr>
      <vt:lpstr>A few degrees matters!</vt:lpstr>
      <vt:lpstr>A few degrees matters : Consequences</vt:lpstr>
      <vt:lpstr>Consequences of climate change… are huge and yet partially known</vt:lpstr>
      <vt:lpstr>Anthropogenic forcing and scenarios</vt:lpstr>
      <vt:lpstr>Carbon budget</vt:lpstr>
      <vt:lpstr>CO2 : it can be summarized in one target</vt:lpstr>
      <vt:lpstr>Emissions sources and inequalities in emission</vt:lpstr>
      <vt:lpstr>Climate change debate</vt:lpstr>
      <vt:lpstr>What is the link between income and CO2 emissions</vt:lpstr>
      <vt:lpstr>Differents sources of CO2 data</vt:lpstr>
      <vt:lpstr>IPCC analysis of the same topic (Lenzen et al 2010)</vt:lpstr>
      <vt:lpstr>From energy to final uses</vt:lpstr>
      <vt:lpstr>Differents sources and way to account CO2</vt:lpstr>
      <vt:lpstr>From where comes CO2 emissions</vt:lpstr>
      <vt:lpstr>Inequalities and emissions</vt:lpstr>
      <vt:lpstr>French carbon footprint</vt:lpstr>
      <vt:lpstr>French footprint by income (households)</vt:lpstr>
      <vt:lpstr>Piketty and Chancel 2015 on distribution of CO2e emissions</vt:lpstr>
      <vt:lpstr>Chancel 2021</vt:lpstr>
      <vt:lpstr>Présentation PowerPoint</vt:lpstr>
      <vt:lpstr>Heterogeneity of climate change</vt:lpstr>
      <vt:lpstr>The million year perspective</vt:lpstr>
      <vt:lpstr>With a lot of geographic/time variability</vt:lpstr>
      <vt:lpstr>Globally hotter, but sometimes colder</vt:lpstr>
      <vt:lpstr>And more to come</vt:lpstr>
      <vt:lpstr>Geographical variability of climate is not well forecasted</vt:lpstr>
      <vt:lpstr>Geographical variability of climate is not well forecasted (2)</vt:lpstr>
      <vt:lpstr>Consequences and damages</vt:lpstr>
      <vt:lpstr>Anyhow, some consequences can be anticipated</vt:lpstr>
      <vt:lpstr>Which has consequences for life on earth</vt:lpstr>
      <vt:lpstr>Impact of climate change</vt:lpstr>
      <vt:lpstr>Evaluation of damages : PESETA IV from the JRC</vt:lpstr>
      <vt:lpstr>Evaluation of damages : PESETA</vt:lpstr>
      <vt:lpstr>With serious consequences as well…</vt:lpstr>
      <vt:lpstr>Oceans level</vt:lpstr>
      <vt:lpstr>Seapocalypse</vt:lpstr>
      <vt:lpstr>Oceans rise is…visual</vt:lpstr>
      <vt:lpstr>But impose a strong constraint (stronger and stronger) on GHG emissions</vt:lpstr>
      <vt:lpstr>Présentation PowerPoint</vt:lpstr>
      <vt:lpstr>Présentation PowerPoint</vt:lpstr>
      <vt:lpstr>Présentation PowerPoint</vt:lpstr>
      <vt:lpstr>Climatosceptics</vt:lpstr>
      <vt:lpstr>Global Temperature is already higher</vt:lpstr>
      <vt:lpstr>Présentation PowerPoint</vt:lpstr>
      <vt:lpstr>Climate change and opinion</vt:lpstr>
      <vt:lpstr>Climate change and opinion: US case</vt:lpstr>
      <vt:lpstr>The gap between science and public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S5-8. Economics of Environnement Climate Change</dc:title>
  <dc:creator>timbeau</dc:creator>
  <cp:lastModifiedBy>Xavier TIMBEAU</cp:lastModifiedBy>
  <cp:revision>8</cp:revision>
  <dcterms:created xsi:type="dcterms:W3CDTF">2006-11-27T08:50:29Z</dcterms:created>
  <dcterms:modified xsi:type="dcterms:W3CDTF">2025-03-19T12:55:54Z</dcterms:modified>
</cp:coreProperties>
</file>